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6"/>
  </p:notesMasterIdLst>
  <p:sldIdLst>
    <p:sldId id="866" r:id="rId3"/>
    <p:sldId id="846" r:id="rId4"/>
    <p:sldId id="561" r:id="rId5"/>
    <p:sldId id="562" r:id="rId6"/>
    <p:sldId id="804" r:id="rId7"/>
    <p:sldId id="849" r:id="rId8"/>
    <p:sldId id="805" r:id="rId9"/>
    <p:sldId id="850" r:id="rId10"/>
    <p:sldId id="847" r:id="rId11"/>
    <p:sldId id="864" r:id="rId12"/>
    <p:sldId id="806" r:id="rId13"/>
    <p:sldId id="865" r:id="rId14"/>
    <p:sldId id="807" r:id="rId15"/>
    <p:sldId id="808" r:id="rId16"/>
    <p:sldId id="809" r:id="rId17"/>
    <p:sldId id="851" r:id="rId18"/>
    <p:sldId id="811" r:id="rId19"/>
    <p:sldId id="852" r:id="rId20"/>
    <p:sldId id="853" r:id="rId21"/>
    <p:sldId id="812" r:id="rId22"/>
    <p:sldId id="813" r:id="rId23"/>
    <p:sldId id="856" r:id="rId24"/>
    <p:sldId id="814" r:id="rId25"/>
    <p:sldId id="857" r:id="rId26"/>
    <p:sldId id="867" r:id="rId27"/>
    <p:sldId id="818" r:id="rId28"/>
    <p:sldId id="854" r:id="rId29"/>
    <p:sldId id="819" r:id="rId30"/>
    <p:sldId id="855" r:id="rId31"/>
    <p:sldId id="858" r:id="rId32"/>
    <p:sldId id="820" r:id="rId33"/>
    <p:sldId id="859" r:id="rId34"/>
    <p:sldId id="821" r:id="rId35"/>
    <p:sldId id="823" r:id="rId36"/>
    <p:sldId id="860" r:id="rId37"/>
    <p:sldId id="824" r:id="rId38"/>
    <p:sldId id="861" r:id="rId39"/>
    <p:sldId id="825" r:id="rId40"/>
    <p:sldId id="868" r:id="rId41"/>
    <p:sldId id="862" r:id="rId42"/>
    <p:sldId id="826" r:id="rId43"/>
    <p:sldId id="827" r:id="rId44"/>
    <p:sldId id="822" r:id="rId45"/>
    <p:sldId id="828" r:id="rId46"/>
    <p:sldId id="829" r:id="rId47"/>
    <p:sldId id="830" r:id="rId48"/>
    <p:sldId id="831" r:id="rId49"/>
    <p:sldId id="863" r:id="rId50"/>
    <p:sldId id="832" r:id="rId51"/>
    <p:sldId id="563" r:id="rId52"/>
    <p:sldId id="833" r:id="rId53"/>
    <p:sldId id="834" r:id="rId54"/>
    <p:sldId id="835" r:id="rId55"/>
    <p:sldId id="837" r:id="rId56"/>
    <p:sldId id="838" r:id="rId57"/>
    <p:sldId id="839" r:id="rId58"/>
    <p:sldId id="840" r:id="rId59"/>
    <p:sldId id="841" r:id="rId60"/>
    <p:sldId id="842" r:id="rId61"/>
    <p:sldId id="843" r:id="rId62"/>
    <p:sldId id="844" r:id="rId63"/>
    <p:sldId id="845" r:id="rId64"/>
    <p:sldId id="84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47" autoAdjust="0"/>
  </p:normalViewPr>
  <p:slideViewPr>
    <p:cSldViewPr>
      <p:cViewPr>
        <p:scale>
          <a:sx n="81" d="100"/>
          <a:sy n="81" d="100"/>
        </p:scale>
        <p:origin x="-7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150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1.pn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50.pn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2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image" Target="../media/image55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2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32005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Energy</a:t>
            </a:r>
            <a:endParaRPr lang="en-ZA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28650" y="2420888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600" b="0" dirty="0" smtClean="0"/>
              <a:t>Energy (</a:t>
            </a:r>
            <a:r>
              <a:rPr lang="en-ZA" sz="3600" b="0" i="1" dirty="0" smtClean="0"/>
              <a:t>E</a:t>
            </a:r>
            <a:r>
              <a:rPr lang="en-ZA" sz="3600" b="0" dirty="0" smtClean="0"/>
              <a:t>) is the ability to do work.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600" b="0" dirty="0" smtClean="0"/>
              <a:t>When work is done on an object, it gains energy.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600" b="0" dirty="0" smtClean="0"/>
              <a:t>If work is done by an object, it loses energy.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600" b="0" dirty="0" smtClean="0"/>
              <a:t>The unit for energy is the joule (J).</a:t>
            </a:r>
            <a:endParaRPr lang="en-ZA" sz="3600" b="0" dirty="0"/>
          </a:p>
        </p:txBody>
      </p:sp>
    </p:spTree>
    <p:extLst>
      <p:ext uri="{BB962C8B-B14F-4D97-AF65-F5344CB8AC3E}">
        <p14:creationId xmlns:p14="http://schemas.microsoft.com/office/powerpoint/2010/main" val="95646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Energy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2267744" y="1844824"/>
            <a:ext cx="3600399" cy="16561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Z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ZA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</a:t>
            </a:r>
            <a:endParaRPr lang="en-ZA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395536" y="3933056"/>
            <a:ext cx="7776864" cy="216024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3982124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Where:</a:t>
            </a:r>
          </a:p>
          <a:p>
            <a:r>
              <a:rPr lang="en-ZA" sz="3200" i="1" dirty="0" smtClean="0">
                <a:solidFill>
                  <a:schemeClr val="bg1"/>
                </a:solidFill>
              </a:rPr>
              <a:t>E</a:t>
            </a:r>
            <a:r>
              <a:rPr lang="en-ZA" sz="3200" dirty="0" smtClean="0">
                <a:solidFill>
                  <a:schemeClr val="bg1"/>
                </a:solidFill>
              </a:rPr>
              <a:t> </a:t>
            </a:r>
            <a:r>
              <a:rPr lang="en-ZA" sz="3200" dirty="0">
                <a:solidFill>
                  <a:schemeClr val="bg1"/>
                </a:solidFill>
              </a:rPr>
              <a:t>= </a:t>
            </a:r>
            <a:r>
              <a:rPr lang="en-ZA" sz="3200" dirty="0" smtClean="0">
                <a:solidFill>
                  <a:schemeClr val="bg1"/>
                </a:solidFill>
              </a:rPr>
              <a:t>energy in joules (J)</a:t>
            </a:r>
            <a:endParaRPr lang="en-ZA" sz="3200" dirty="0">
              <a:solidFill>
                <a:schemeClr val="bg1"/>
              </a:solidFill>
            </a:endParaRPr>
          </a:p>
          <a:p>
            <a:r>
              <a:rPr lang="en-ZA" sz="3200" i="1" dirty="0" smtClean="0">
                <a:solidFill>
                  <a:schemeClr val="bg1"/>
                </a:solidFill>
              </a:rPr>
              <a:t>P</a:t>
            </a:r>
            <a:r>
              <a:rPr lang="en-ZA" sz="3200" dirty="0" smtClean="0">
                <a:solidFill>
                  <a:schemeClr val="bg1"/>
                </a:solidFill>
              </a:rPr>
              <a:t> = power in watts (W)</a:t>
            </a:r>
          </a:p>
          <a:p>
            <a:r>
              <a:rPr lang="en-ZA" sz="3200" i="1" dirty="0" smtClean="0">
                <a:solidFill>
                  <a:schemeClr val="bg1"/>
                </a:solidFill>
              </a:rPr>
              <a:t>t </a:t>
            </a:r>
            <a:r>
              <a:rPr lang="en-ZA" sz="3200" dirty="0" smtClean="0">
                <a:solidFill>
                  <a:schemeClr val="bg1"/>
                </a:solidFill>
              </a:rPr>
              <a:t>= time in seconds (s)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Efficiency</a:t>
            </a:r>
            <a:endParaRPr lang="en-ZA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39552" y="2780928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600" b="0" dirty="0" smtClean="0"/>
              <a:t>The efficiency </a:t>
            </a:r>
            <a:r>
              <a:rPr lang="en-ZA" sz="3600" b="0" dirty="0"/>
              <a:t>rating (</a:t>
            </a:r>
            <a:r>
              <a:rPr lang="el-GR" sz="3600" b="0" dirty="0"/>
              <a:t>η</a:t>
            </a:r>
            <a:r>
              <a:rPr lang="en-ZA" sz="3600" b="0" dirty="0"/>
              <a:t>) is </a:t>
            </a:r>
            <a:r>
              <a:rPr lang="en-ZA" sz="3600" b="0" dirty="0" smtClean="0"/>
              <a:t>a measure of how effectively a device uses the electricity required to operate it.</a:t>
            </a:r>
            <a:br>
              <a:rPr lang="en-ZA" sz="3600" b="0" dirty="0" smtClean="0"/>
            </a:br>
            <a:endParaRPr lang="en-ZA" sz="3600" b="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600" b="0" dirty="0" smtClean="0"/>
              <a:t>It is the ratio of the output of an electric machine or circuit to its input, expressed as a percentage.</a:t>
            </a:r>
            <a:endParaRPr lang="en-ZA" sz="3600" b="0" dirty="0"/>
          </a:p>
        </p:txBody>
      </p:sp>
    </p:spTree>
    <p:extLst>
      <p:ext uri="{BB962C8B-B14F-4D97-AF65-F5344CB8AC3E}">
        <p14:creationId xmlns:p14="http://schemas.microsoft.com/office/powerpoint/2010/main" val="38883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467544" y="2348880"/>
                <a:ext cx="7632848" cy="216024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ZA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</a:t>
                </a:r>
                <a:r>
                  <a:rPr lang="en-ZA" sz="4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4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 </a:t>
                </a:r>
                <a:r>
                  <a:rPr lang="el-GR" sz="4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ZA" sz="4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40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ZA" sz="40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output</m:t>
                        </m:r>
                      </m:num>
                      <m:den>
                        <m:r>
                          <m:rPr>
                            <m:nor/>
                          </m:rPr>
                          <a:rPr lang="en-ZA" sz="40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input</m:t>
                        </m:r>
                      </m:den>
                    </m:f>
                  </m:oMath>
                </a14:m>
                <a:r>
                  <a:rPr lang="en-ZA" sz="4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4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</a:t>
                </a:r>
                <a:r>
                  <a:rPr lang="en-ZA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en-ZA" sz="4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348880"/>
                <a:ext cx="7632848" cy="2160240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202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Resistance in series,</a:t>
            </a:r>
            <a:br>
              <a:rPr lang="en-ZA" sz="5400" b="0" dirty="0"/>
            </a:br>
            <a:r>
              <a:rPr lang="en-ZA" sz="5400" b="0" dirty="0"/>
              <a:t>parallel and series-parallel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9.2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55670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96" y="0"/>
            <a:ext cx="7721204" cy="1325563"/>
          </a:xfrm>
        </p:spPr>
        <p:txBody>
          <a:bodyPr/>
          <a:lstStyle/>
          <a:p>
            <a:r>
              <a:rPr lang="en-ZA" dirty="0"/>
              <a:t>Series circuits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721204" cy="3907631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When resistors are connected in series, the total resistance (R</a:t>
            </a:r>
            <a:r>
              <a:rPr lang="en-ZA" sz="2000" dirty="0" smtClean="0"/>
              <a:t>T</a:t>
            </a:r>
            <a:r>
              <a:rPr lang="en-ZA" dirty="0" smtClean="0"/>
              <a:t>) or equivalent resistance (</a:t>
            </a:r>
            <a:r>
              <a:rPr lang="en-ZA" dirty="0" err="1" smtClean="0"/>
              <a:t>R</a:t>
            </a:r>
            <a:r>
              <a:rPr lang="en-ZA" sz="2400" dirty="0" err="1" smtClean="0"/>
              <a:t>eq</a:t>
            </a:r>
            <a:r>
              <a:rPr lang="en-ZA" dirty="0" smtClean="0"/>
              <a:t>) is equal to the sum of the individual resistors.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67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96" y="0"/>
            <a:ext cx="7721204" cy="1325563"/>
          </a:xfrm>
        </p:spPr>
        <p:txBody>
          <a:bodyPr/>
          <a:lstStyle/>
          <a:p>
            <a:r>
              <a:rPr lang="en-ZA" dirty="0"/>
              <a:t>Series circuits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36" y="1412776"/>
            <a:ext cx="5857836" cy="4040074"/>
          </a:xfrm>
        </p:spPr>
      </p:pic>
      <p:sp>
        <p:nvSpPr>
          <p:cNvPr id="7" name="TextBox 6"/>
          <p:cNvSpPr txBox="1"/>
          <p:nvPr/>
        </p:nvSpPr>
        <p:spPr>
          <a:xfrm>
            <a:off x="1403648" y="5733256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9.3 Resistors connected in series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5453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96" y="0"/>
            <a:ext cx="7721204" cy="1340768"/>
          </a:xfrm>
        </p:spPr>
        <p:txBody>
          <a:bodyPr>
            <a:normAutofit/>
          </a:bodyPr>
          <a:lstStyle/>
          <a:p>
            <a:r>
              <a:rPr lang="en-ZA" dirty="0" smtClean="0"/>
              <a:t>Parallel circuits</a:t>
            </a:r>
            <a:endParaRPr lang="en-ZA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9865" y="1556792"/>
                <a:ext cx="7721204" cy="4351338"/>
              </a:xfrm>
            </p:spPr>
            <p:txBody>
              <a:bodyPr/>
              <a:lstStyle/>
              <a:p>
                <a:r>
                  <a:rPr lang="en-ZA" dirty="0" smtClean="0"/>
                  <a:t>When resistors are connected in parallel, the total resistance R</a:t>
                </a:r>
                <a:r>
                  <a:rPr lang="en-ZA" sz="2400" dirty="0" smtClean="0"/>
                  <a:t>T</a:t>
                </a:r>
                <a:r>
                  <a:rPr lang="en-ZA" dirty="0" smtClean="0"/>
                  <a:t> in the circuit is:</a:t>
                </a:r>
              </a:p>
              <a:p>
                <a:pPr marL="0" indent="0">
                  <a:buNone/>
                </a:pPr>
                <a:endParaRPr lang="en-ZA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ZA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  <m:r>
                            <a:rPr lang="en-US" b="0" i="1" baseline="-25000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  <m:r>
                            <a:rPr lang="en-US" b="0" i="1" baseline="-25000" smtClean="0">
                              <a:latin typeface="Cambria Math"/>
                            </a:rPr>
                            <m:t>1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ZA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  <m:r>
                            <a:rPr lang="en-US" b="0" i="1" baseline="-25000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ZA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  <m:r>
                            <a:rPr lang="en-US" b="0" i="1" baseline="-25000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9865" y="1556792"/>
                <a:ext cx="7721204" cy="4351338"/>
              </a:xfrm>
              <a:blipFill rotWithShape="1">
                <a:blip r:embed="rId2"/>
                <a:stretch>
                  <a:fillRect l="-2212" t="-3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1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98" y="980728"/>
            <a:ext cx="3420671" cy="51793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96" y="0"/>
            <a:ext cx="7721204" cy="1340768"/>
          </a:xfrm>
        </p:spPr>
        <p:txBody>
          <a:bodyPr>
            <a:normAutofit/>
          </a:bodyPr>
          <a:lstStyle/>
          <a:p>
            <a:r>
              <a:rPr lang="en-ZA" dirty="0" smtClean="0"/>
              <a:t>Parallel circuits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5517232"/>
            <a:ext cx="3082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9.6 A parallel circuit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3579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96" y="0"/>
            <a:ext cx="7721204" cy="1340768"/>
          </a:xfrm>
        </p:spPr>
        <p:txBody>
          <a:bodyPr>
            <a:normAutofit/>
          </a:bodyPr>
          <a:lstStyle/>
          <a:p>
            <a:r>
              <a:rPr lang="en-ZA" dirty="0" smtClean="0"/>
              <a:t>Series parallel circuits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865" y="1556792"/>
            <a:ext cx="7721204" cy="4351338"/>
          </a:xfrm>
        </p:spPr>
        <p:txBody>
          <a:bodyPr/>
          <a:lstStyle/>
          <a:p>
            <a:r>
              <a:rPr lang="en-ZA" dirty="0" smtClean="0"/>
              <a:t>When a circuit combines both series and parallel circuits.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50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Mass, weight, force, work</a:t>
            </a:r>
            <a:br>
              <a:rPr lang="en-ZA" sz="5400" b="0" dirty="0"/>
            </a:br>
            <a:r>
              <a:rPr lang="en-ZA" sz="5400" b="0" dirty="0"/>
              <a:t>done, power and torque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9.3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8343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Mass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7721204" cy="4351338"/>
          </a:xfrm>
        </p:spPr>
        <p:txBody>
          <a:bodyPr/>
          <a:lstStyle/>
          <a:p>
            <a:r>
              <a:rPr lang="en-ZA" dirty="0" smtClean="0"/>
              <a:t>Mass is the amount of matter in an object.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42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Mass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539552" y="2260903"/>
            <a:ext cx="7560840" cy="2487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200" dirty="0"/>
              <a:t> </a:t>
            </a:r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2260903"/>
            <a:ext cx="590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ZA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  ̶   </a:t>
            </a:r>
            <a:r>
              <a:rPr lang="en-ZA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endParaRPr lang="en-ZA" sz="4000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ZA" sz="4000" dirty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SI unit  </a:t>
            </a:r>
            <a:r>
              <a:rPr lang="en-ZA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ZA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̶ </a:t>
            </a:r>
            <a:r>
              <a:rPr lang="en-ZA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kilogram or kg</a:t>
            </a:r>
            <a:endParaRPr lang="en-ZA" sz="4000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9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1920"/>
            <a:ext cx="7721204" cy="1325563"/>
          </a:xfrm>
        </p:spPr>
        <p:txBody>
          <a:bodyPr/>
          <a:lstStyle/>
          <a:p>
            <a:r>
              <a:rPr lang="en-ZA" dirty="0"/>
              <a:t>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1924" y="4449185"/>
                <a:ext cx="748883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 smtClean="0">
                    <a:solidFill>
                      <a:schemeClr val="bg1"/>
                    </a:solidFill>
                  </a:rPr>
                  <a:t>Where:</a:t>
                </a:r>
              </a:p>
              <a:p>
                <a:r>
                  <a:rPr lang="en-ZA" sz="3200" i="1" dirty="0" smtClean="0">
                    <a:solidFill>
                      <a:schemeClr val="bg1"/>
                    </a:solidFill>
                  </a:rPr>
                  <a:t>m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>
                    <a:solidFill>
                      <a:schemeClr val="bg1"/>
                    </a:solidFill>
                  </a:rPr>
                  <a:t>= mass in kg</a:t>
                </a:r>
              </a:p>
              <a:p>
                <a:r>
                  <a:rPr lang="en-ZA" sz="3200" dirty="0">
                    <a:solidFill>
                      <a:schemeClr val="bg1"/>
                    </a:solidFill>
                  </a:rPr>
                  <a:t>g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 = </a:t>
                </a:r>
                <a:r>
                  <a:rPr lang="en-ZA" sz="3200" dirty="0">
                    <a:solidFill>
                      <a:schemeClr val="bg1"/>
                    </a:solidFill>
                  </a:rPr>
                  <a:t>9,81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2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ZA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ZA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 (unless otherwise stated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)</a:t>
                </a:r>
                <a:endParaRPr lang="en-ZA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24" y="4449185"/>
                <a:ext cx="7488832" cy="1569660"/>
              </a:xfrm>
              <a:prstGeom prst="rect">
                <a:avLst/>
              </a:prstGeom>
              <a:blipFill rotWithShape="0">
                <a:blip r:embed="rId2"/>
                <a:stretch>
                  <a:fillRect l="-2117" t="-5058" b="-12451"/>
                </a:stretch>
              </a:blipFill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1587" y="1844824"/>
            <a:ext cx="7721204" cy="4351338"/>
          </a:xfrm>
        </p:spPr>
        <p:txBody>
          <a:bodyPr/>
          <a:lstStyle/>
          <a:p>
            <a:r>
              <a:rPr lang="en-ZA" dirty="0" smtClean="0"/>
              <a:t>Mass is the force of gravity on the object.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045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1920"/>
            <a:ext cx="7721204" cy="1325563"/>
          </a:xfrm>
        </p:spPr>
        <p:txBody>
          <a:bodyPr/>
          <a:lstStyle/>
          <a:p>
            <a:r>
              <a:rPr lang="en-ZA" dirty="0"/>
              <a:t>Weight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547664" y="1916832"/>
            <a:ext cx="5220580" cy="1495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Z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ZA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Z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× g </a:t>
            </a:r>
            <a:endParaRPr lang="en-Z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477106" y="3897220"/>
            <a:ext cx="7776864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1924" y="3933056"/>
                <a:ext cx="748883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 smtClean="0">
                    <a:solidFill>
                      <a:schemeClr val="bg1"/>
                    </a:solidFill>
                  </a:rPr>
                  <a:t>Where:</a:t>
                </a:r>
              </a:p>
              <a:p>
                <a:r>
                  <a:rPr lang="en-ZA" sz="3200" i="1" dirty="0" smtClean="0">
                    <a:solidFill>
                      <a:schemeClr val="bg1"/>
                    </a:solidFill>
                  </a:rPr>
                  <a:t>m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>
                    <a:solidFill>
                      <a:schemeClr val="bg1"/>
                    </a:solidFill>
                  </a:rPr>
                  <a:t>= mass in kg</a:t>
                </a:r>
              </a:p>
              <a:p>
                <a:r>
                  <a:rPr lang="en-ZA" sz="3200" dirty="0">
                    <a:solidFill>
                      <a:schemeClr val="bg1"/>
                    </a:solidFill>
                  </a:rPr>
                  <a:t>g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 = </a:t>
                </a:r>
                <a:r>
                  <a:rPr lang="en-ZA" sz="3200" dirty="0">
                    <a:solidFill>
                      <a:schemeClr val="bg1"/>
                    </a:solidFill>
                  </a:rPr>
                  <a:t>9,81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2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ZA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 (unless otherwise stated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)</a:t>
                </a:r>
                <a:endParaRPr lang="en-ZA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24" y="3933056"/>
                <a:ext cx="7488832" cy="1569660"/>
              </a:xfrm>
              <a:prstGeom prst="rect">
                <a:avLst/>
              </a:prstGeom>
              <a:blipFill rotWithShape="0">
                <a:blip r:embed="rId2"/>
                <a:stretch>
                  <a:fillRect l="-2117" t="-5039" b="-12016"/>
                </a:stretch>
              </a:blipFill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1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Weight and mass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Weight and ma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43689"/>
            <a:ext cx="7721204" cy="1325563"/>
          </a:xfrm>
        </p:spPr>
        <p:txBody>
          <a:bodyPr/>
          <a:lstStyle/>
          <a:p>
            <a:r>
              <a:rPr lang="en-ZA" dirty="0"/>
              <a:t>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71924" y="3966633"/>
                <a:ext cx="748883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 smtClean="0">
                    <a:solidFill>
                      <a:schemeClr val="bg1"/>
                    </a:solidFill>
                  </a:rPr>
                  <a:t>Where:</a:t>
                </a:r>
              </a:p>
              <a:p>
                <a:r>
                  <a:rPr lang="en-ZA" sz="3200" i="1" dirty="0" smtClean="0">
                    <a:solidFill>
                      <a:schemeClr val="bg1"/>
                    </a:solidFill>
                  </a:rPr>
                  <a:t>F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  = </a:t>
                </a:r>
                <a:r>
                  <a:rPr lang="en-ZA" sz="3200" dirty="0">
                    <a:solidFill>
                      <a:schemeClr val="bg1"/>
                    </a:solidFill>
                  </a:rPr>
                  <a:t>force in N</a:t>
                </a: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m</a:t>
                </a:r>
                <a:r>
                  <a:rPr lang="en-ZA" sz="3200" dirty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= </a:t>
                </a:r>
                <a:r>
                  <a:rPr lang="en-ZA" sz="3200" dirty="0">
                    <a:solidFill>
                      <a:schemeClr val="bg1"/>
                    </a:solidFill>
                  </a:rPr>
                  <a:t>mass in kg</a:t>
                </a: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a</a:t>
                </a:r>
                <a:r>
                  <a:rPr lang="en-ZA" sz="3200" dirty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 = </a:t>
                </a:r>
                <a:r>
                  <a:rPr lang="en-ZA" sz="3200" dirty="0">
                    <a:solidFill>
                      <a:schemeClr val="bg1"/>
                    </a:solidFill>
                  </a:rPr>
                  <a:t>acceleration in </a:t>
                </a:r>
                <a14:m>
                  <m:oMath xmlns:m="http://schemas.openxmlformats.org/officeDocument/2006/math">
                    <m:r>
                      <a:rPr lang="en-ZA" sz="32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ZA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ZA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ZA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24" y="3966633"/>
                <a:ext cx="7488832" cy="2062103"/>
              </a:xfrm>
              <a:prstGeom prst="rect">
                <a:avLst/>
              </a:prstGeom>
              <a:blipFill rotWithShape="0">
                <a:blip r:embed="rId2"/>
                <a:stretch>
                  <a:fillRect l="-2117" t="-3846" b="-9172"/>
                </a:stretch>
              </a:blipFill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695642"/>
            <a:ext cx="7721204" cy="4351338"/>
          </a:xfrm>
        </p:spPr>
        <p:txBody>
          <a:bodyPr/>
          <a:lstStyle/>
          <a:p>
            <a:r>
              <a:rPr lang="en-ZA" dirty="0" smtClean="0"/>
              <a:t>Force (</a:t>
            </a:r>
            <a:r>
              <a:rPr lang="en-ZA" i="1" dirty="0" smtClean="0"/>
              <a:t>F</a:t>
            </a:r>
            <a:r>
              <a:rPr lang="en-ZA" dirty="0" smtClean="0"/>
              <a:t>) is an influence that changes the motion of a body or produces motion or stress.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035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7213"/>
            <a:ext cx="7721204" cy="1325563"/>
          </a:xfrm>
        </p:spPr>
        <p:txBody>
          <a:bodyPr/>
          <a:lstStyle/>
          <a:p>
            <a:r>
              <a:rPr lang="en-ZA" dirty="0"/>
              <a:t>Force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619672" y="1564269"/>
            <a:ext cx="5220580" cy="1495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</a:t>
            </a:r>
            <a:r>
              <a:rPr lang="en-ZA" sz="4800" i="1" dirty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ZA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× a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482557" y="3501008"/>
            <a:ext cx="7776864" cy="2360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43608" y="3650342"/>
                <a:ext cx="669674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 smtClean="0">
                    <a:solidFill>
                      <a:schemeClr val="bg1"/>
                    </a:solidFill>
                  </a:rPr>
                  <a:t>Where:</a:t>
                </a:r>
              </a:p>
              <a:p>
                <a:r>
                  <a:rPr lang="en-ZA" sz="3200" i="1" dirty="0" smtClean="0">
                    <a:solidFill>
                      <a:schemeClr val="bg1"/>
                    </a:solidFill>
                  </a:rPr>
                  <a:t>F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  = </a:t>
                </a:r>
                <a:r>
                  <a:rPr lang="en-ZA" sz="3200" dirty="0">
                    <a:solidFill>
                      <a:schemeClr val="bg1"/>
                    </a:solidFill>
                  </a:rPr>
                  <a:t>force in N</a:t>
                </a: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m</a:t>
                </a:r>
                <a:r>
                  <a:rPr lang="en-ZA" sz="3200" dirty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= </a:t>
                </a:r>
                <a:r>
                  <a:rPr lang="en-ZA" sz="3200" dirty="0">
                    <a:solidFill>
                      <a:schemeClr val="bg1"/>
                    </a:solidFill>
                  </a:rPr>
                  <a:t>mass in kg</a:t>
                </a: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a</a:t>
                </a:r>
                <a:r>
                  <a:rPr lang="en-ZA" sz="3200" dirty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 = </a:t>
                </a:r>
                <a:r>
                  <a:rPr lang="en-ZA" sz="3200" dirty="0">
                    <a:solidFill>
                      <a:schemeClr val="bg1"/>
                    </a:solidFill>
                  </a:rPr>
                  <a:t>acceleration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200" b="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32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ZA" sz="32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ZA" sz="32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ZA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650342"/>
                <a:ext cx="6696744" cy="2062103"/>
              </a:xfrm>
              <a:prstGeom prst="rect">
                <a:avLst/>
              </a:prstGeom>
              <a:blipFill rotWithShape="1">
                <a:blip r:embed="rId2"/>
                <a:stretch>
                  <a:fillRect l="-2275" t="-3846" b="-91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057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Work done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7721204" cy="4351338"/>
          </a:xfrm>
        </p:spPr>
        <p:txBody>
          <a:bodyPr/>
          <a:lstStyle/>
          <a:p>
            <a:r>
              <a:rPr lang="en-ZA" dirty="0" smtClean="0"/>
              <a:t>Work (</a:t>
            </a:r>
            <a:r>
              <a:rPr lang="en-ZA" i="1" dirty="0" smtClean="0"/>
              <a:t>w</a:t>
            </a:r>
            <a:r>
              <a:rPr lang="en-ZA" dirty="0" smtClean="0"/>
              <a:t>) is done whenever a force moves along with, or acts all the time on, an object to displace it.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38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Work done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799692" y="1861002"/>
            <a:ext cx="5220580" cy="1495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Z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ZA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ZA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en-ZA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95536" y="3717032"/>
            <a:ext cx="7704856" cy="230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1924" y="3838108"/>
            <a:ext cx="73284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Where:</a:t>
            </a:r>
          </a:p>
          <a:p>
            <a:r>
              <a:rPr lang="en-ZA" sz="3200" i="1" dirty="0" smtClean="0">
                <a:solidFill>
                  <a:schemeClr val="bg1"/>
                </a:solidFill>
              </a:rPr>
              <a:t>w</a:t>
            </a:r>
            <a:r>
              <a:rPr lang="en-ZA" sz="3200" dirty="0" smtClean="0">
                <a:solidFill>
                  <a:schemeClr val="bg1"/>
                </a:solidFill>
              </a:rPr>
              <a:t> </a:t>
            </a:r>
            <a:r>
              <a:rPr lang="en-ZA" sz="3200" dirty="0">
                <a:solidFill>
                  <a:schemeClr val="bg1"/>
                </a:solidFill>
              </a:rPr>
              <a:t>= </a:t>
            </a:r>
            <a:r>
              <a:rPr lang="en-ZA" sz="3200" dirty="0" smtClean="0">
                <a:solidFill>
                  <a:schemeClr val="bg1"/>
                </a:solidFill>
              </a:rPr>
              <a:t> work </a:t>
            </a:r>
            <a:r>
              <a:rPr lang="en-ZA" sz="3200" dirty="0">
                <a:solidFill>
                  <a:schemeClr val="bg1"/>
                </a:solidFill>
              </a:rPr>
              <a:t>done in</a:t>
            </a:r>
            <a:r>
              <a:rPr lang="en-ZA" sz="3200" i="1" dirty="0">
                <a:solidFill>
                  <a:schemeClr val="bg1"/>
                </a:solidFill>
              </a:rPr>
              <a:t> </a:t>
            </a:r>
            <a:r>
              <a:rPr lang="en-ZA" sz="3200" dirty="0">
                <a:solidFill>
                  <a:schemeClr val="bg1"/>
                </a:solidFill>
              </a:rPr>
              <a:t>J</a:t>
            </a:r>
          </a:p>
          <a:p>
            <a:r>
              <a:rPr lang="en-ZA" sz="3200" i="1" dirty="0">
                <a:solidFill>
                  <a:schemeClr val="bg1"/>
                </a:solidFill>
              </a:rPr>
              <a:t>F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ZA" sz="3200" dirty="0" smtClean="0">
                <a:solidFill>
                  <a:schemeClr val="bg1"/>
                </a:solidFill>
              </a:rPr>
              <a:t> =  the </a:t>
            </a:r>
            <a:r>
              <a:rPr lang="en-ZA" sz="3200" dirty="0">
                <a:solidFill>
                  <a:schemeClr val="bg1"/>
                </a:solidFill>
              </a:rPr>
              <a:t>force in N</a:t>
            </a:r>
          </a:p>
          <a:p>
            <a:r>
              <a:rPr lang="en-ZA" sz="3200" i="1" dirty="0">
                <a:solidFill>
                  <a:schemeClr val="bg1"/>
                </a:solidFill>
              </a:rPr>
              <a:t>s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ZA" sz="3200" dirty="0" smtClean="0">
                <a:solidFill>
                  <a:schemeClr val="bg1"/>
                </a:solidFill>
              </a:rPr>
              <a:t> =  the </a:t>
            </a:r>
            <a:r>
              <a:rPr lang="en-ZA" sz="3200" dirty="0">
                <a:solidFill>
                  <a:schemeClr val="bg1"/>
                </a:solidFill>
              </a:rPr>
              <a:t>distance in</a:t>
            </a:r>
            <a:r>
              <a:rPr lang="en-ZA" sz="3200" i="1" dirty="0">
                <a:solidFill>
                  <a:schemeClr val="bg1"/>
                </a:solidFill>
              </a:rPr>
              <a:t> </a:t>
            </a:r>
            <a:r>
              <a:rPr lang="en-ZA" sz="3200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6369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Basic calculations on</a:t>
            </a:r>
            <a:br>
              <a:rPr lang="en-ZA" dirty="0"/>
            </a:br>
            <a:r>
              <a:rPr lang="en-ZA" dirty="0"/>
              <a:t>engineering systems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37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 smtClean="0"/>
              <a:t>Power</a:t>
            </a:r>
            <a:endParaRPr lang="en-Z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7721204" cy="4351338"/>
          </a:xfrm>
        </p:spPr>
        <p:txBody>
          <a:bodyPr/>
          <a:lstStyle/>
          <a:p>
            <a:r>
              <a:rPr lang="en-ZA" dirty="0" smtClean="0"/>
              <a:t>Power (</a:t>
            </a:r>
            <a:r>
              <a:rPr lang="en-ZA" i="1" dirty="0" smtClean="0"/>
              <a:t>P</a:t>
            </a:r>
            <a:r>
              <a:rPr lang="en-ZA" dirty="0" smtClean="0"/>
              <a:t>) is the rate of doing work or transferring energy. </a:t>
            </a:r>
            <a:br>
              <a:rPr lang="en-ZA" dirty="0" smtClean="0"/>
            </a:br>
            <a:endParaRPr lang="en-ZA" dirty="0" smtClean="0"/>
          </a:p>
          <a:p>
            <a:r>
              <a:rPr lang="en-ZA" dirty="0" smtClean="0"/>
              <a:t>It is measured in watts (W). </a:t>
            </a:r>
            <a:br>
              <a:rPr lang="en-ZA" dirty="0" smtClean="0"/>
            </a:br>
            <a:endParaRPr lang="en-ZA" dirty="0" smtClean="0"/>
          </a:p>
          <a:p>
            <a:r>
              <a:rPr lang="en-ZA" dirty="0" smtClean="0"/>
              <a:t>One watt is one joule per second.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3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1673678" y="1421887"/>
                <a:ext cx="5220580" cy="92548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ZA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678" y="1421887"/>
                <a:ext cx="5220580" cy="925482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/>
          <p:cNvSpPr/>
          <p:nvPr/>
        </p:nvSpPr>
        <p:spPr>
          <a:xfrm>
            <a:off x="483892" y="2492896"/>
            <a:ext cx="7776864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2625874"/>
            <a:ext cx="7488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</a:rPr>
              <a:t>Where:</a:t>
            </a:r>
          </a:p>
          <a:p>
            <a:r>
              <a:rPr lang="en-ZA" sz="3200" i="1" dirty="0" smtClean="0">
                <a:solidFill>
                  <a:schemeClr val="bg1"/>
                </a:solidFill>
              </a:rPr>
              <a:t>P</a:t>
            </a:r>
            <a:r>
              <a:rPr lang="en-ZA" sz="3200" dirty="0" smtClean="0">
                <a:solidFill>
                  <a:schemeClr val="bg1"/>
                </a:solidFill>
              </a:rPr>
              <a:t>  = </a:t>
            </a:r>
            <a:r>
              <a:rPr lang="en-ZA" sz="3200" dirty="0">
                <a:solidFill>
                  <a:schemeClr val="bg1"/>
                </a:solidFill>
              </a:rPr>
              <a:t>power in W</a:t>
            </a:r>
          </a:p>
          <a:p>
            <a:r>
              <a:rPr lang="en-ZA" sz="3200" i="1" dirty="0">
                <a:solidFill>
                  <a:schemeClr val="bg1"/>
                </a:solidFill>
              </a:rPr>
              <a:t>w</a:t>
            </a:r>
            <a:r>
              <a:rPr lang="en-ZA" sz="3200" dirty="0">
                <a:solidFill>
                  <a:schemeClr val="bg1"/>
                </a:solidFill>
              </a:rPr>
              <a:t> = the work done in J</a:t>
            </a:r>
          </a:p>
          <a:p>
            <a:r>
              <a:rPr lang="en-ZA" sz="3200" i="1" dirty="0">
                <a:solidFill>
                  <a:schemeClr val="bg1"/>
                </a:solidFill>
              </a:rPr>
              <a:t>t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ZA" sz="3200" dirty="0" smtClean="0">
                <a:solidFill>
                  <a:schemeClr val="bg1"/>
                </a:solidFill>
              </a:rPr>
              <a:t>  = </a:t>
            </a:r>
            <a:r>
              <a:rPr lang="en-ZA" sz="3200" dirty="0">
                <a:solidFill>
                  <a:schemeClr val="bg1"/>
                </a:solidFill>
              </a:rPr>
              <a:t>the time in s</a:t>
            </a:r>
          </a:p>
          <a:p>
            <a:r>
              <a:rPr lang="en-ZA" sz="3200" dirty="0">
                <a:solidFill>
                  <a:schemeClr val="bg1"/>
                </a:solidFill>
              </a:rPr>
              <a:t>Therefore:</a:t>
            </a:r>
          </a:p>
          <a:p>
            <a:r>
              <a:rPr lang="en-ZA" sz="3200" dirty="0">
                <a:solidFill>
                  <a:schemeClr val="bg1"/>
                </a:solidFill>
              </a:rPr>
              <a:t>work done or energy transferred (</a:t>
            </a:r>
            <a:r>
              <a:rPr lang="en-ZA" sz="3200" i="1" dirty="0">
                <a:solidFill>
                  <a:schemeClr val="bg1"/>
                </a:solidFill>
              </a:rPr>
              <a:t>w</a:t>
            </a:r>
            <a:r>
              <a:rPr lang="en-ZA" sz="3200" dirty="0">
                <a:solidFill>
                  <a:schemeClr val="bg1"/>
                </a:solidFill>
              </a:rPr>
              <a:t>) in joules (</a:t>
            </a:r>
            <a:r>
              <a:rPr lang="en-ZA" sz="3200" i="1" dirty="0">
                <a:solidFill>
                  <a:schemeClr val="bg1"/>
                </a:solidFill>
              </a:rPr>
              <a:t>J</a:t>
            </a:r>
            <a:r>
              <a:rPr lang="en-ZA" sz="3200" dirty="0">
                <a:solidFill>
                  <a:schemeClr val="bg1"/>
                </a:solidFill>
              </a:rPr>
              <a:t>)</a:t>
            </a:r>
            <a:r>
              <a:rPr lang="en-ZA" sz="3200" i="1" dirty="0">
                <a:solidFill>
                  <a:schemeClr val="bg1"/>
                </a:solidFill>
              </a:rPr>
              <a:t> = P × </a:t>
            </a:r>
            <a:r>
              <a:rPr lang="en-ZA" sz="3200" i="1" dirty="0" smtClean="0">
                <a:solidFill>
                  <a:schemeClr val="bg1"/>
                </a:solidFill>
              </a:rPr>
              <a:t>t</a:t>
            </a:r>
            <a:endParaRPr lang="en-ZA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3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 smtClean="0"/>
              <a:t>Torque</a:t>
            </a:r>
            <a:endParaRPr lang="en-Z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7721204" cy="4351338"/>
          </a:xfrm>
        </p:spPr>
        <p:txBody>
          <a:bodyPr/>
          <a:lstStyle/>
          <a:p>
            <a:r>
              <a:rPr lang="en-ZA" dirty="0" smtClean="0"/>
              <a:t>Torque (</a:t>
            </a:r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ZA" dirty="0" smtClean="0"/>
              <a:t>) is a turning moment produced by a force.</a:t>
            </a:r>
          </a:p>
          <a:p>
            <a:r>
              <a:rPr lang="en-ZA" dirty="0" smtClean="0"/>
              <a:t>Calculated by multiplying the force rotating the object with the perpendicular radius through which the force acts.</a:t>
            </a:r>
          </a:p>
          <a:p>
            <a:r>
              <a:rPr lang="en-ZA" dirty="0" smtClean="0"/>
              <a:t>Measured in newton metres </a:t>
            </a:r>
            <a:r>
              <a:rPr lang="pt-BR" dirty="0" smtClean="0"/>
              <a:t>N·m.</a:t>
            </a:r>
            <a:endParaRPr lang="pt-BR" dirty="0"/>
          </a:p>
          <a:p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492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Torque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763688" y="1999462"/>
            <a:ext cx="5220580" cy="925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 = </a:t>
            </a:r>
            <a:r>
              <a:rPr lang="en-ZA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× r</a:t>
            </a:r>
            <a:endParaRPr lang="en-ZA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395536" y="3356992"/>
            <a:ext cx="7776864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478356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</a:rPr>
              <a:t>Where:</a:t>
            </a:r>
          </a:p>
          <a:p>
            <a:r>
              <a:rPr lang="pt-BR" sz="3200" i="1" dirty="0" smtClean="0">
                <a:solidFill>
                  <a:schemeClr val="bg1"/>
                </a:solidFill>
              </a:rPr>
              <a:t>τ </a:t>
            </a:r>
            <a:r>
              <a:rPr lang="pt-BR" sz="3200" dirty="0">
                <a:solidFill>
                  <a:schemeClr val="bg1"/>
                </a:solidFill>
              </a:rPr>
              <a:t>= torque in N·m</a:t>
            </a:r>
          </a:p>
          <a:p>
            <a:r>
              <a:rPr lang="pt-BR" sz="3200" i="1" dirty="0">
                <a:solidFill>
                  <a:schemeClr val="bg1"/>
                </a:solidFill>
              </a:rPr>
              <a:t>F</a:t>
            </a:r>
            <a:r>
              <a:rPr lang="pt-BR" sz="3200" dirty="0">
                <a:solidFill>
                  <a:schemeClr val="bg1"/>
                </a:solidFill>
              </a:rPr>
              <a:t> = force in N</a:t>
            </a:r>
          </a:p>
          <a:p>
            <a:r>
              <a:rPr lang="pt-BR" sz="3200" i="1" dirty="0">
                <a:solidFill>
                  <a:schemeClr val="bg1"/>
                </a:solidFill>
              </a:rPr>
              <a:t>r</a:t>
            </a:r>
            <a:r>
              <a:rPr lang="pt-BR" sz="3200" dirty="0">
                <a:solidFill>
                  <a:schemeClr val="bg1"/>
                </a:solidFill>
              </a:rPr>
              <a:t> = perpendicular radius in m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Speed, velocity and</a:t>
            </a:r>
            <a:br>
              <a:rPr lang="en-ZA" sz="5400" b="0" dirty="0"/>
            </a:br>
            <a:r>
              <a:rPr lang="en-ZA" sz="5400" b="0" dirty="0"/>
              <a:t>acceleration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9.4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923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 smtClean="0"/>
              <a:t>Speed</a:t>
            </a:r>
            <a:endParaRPr lang="en-Z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7721204" cy="4351338"/>
          </a:xfrm>
        </p:spPr>
        <p:txBody>
          <a:bodyPr/>
          <a:lstStyle/>
          <a:p>
            <a:r>
              <a:rPr lang="en-ZA" dirty="0" smtClean="0"/>
              <a:t>Speed (</a:t>
            </a:r>
            <a:r>
              <a:rPr lang="en-Z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ZA" dirty="0"/>
              <a:t>)</a:t>
            </a:r>
            <a:r>
              <a:rPr lang="en-ZA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dirty="0" smtClean="0"/>
              <a:t>is the rate of change in position of an object measured in metres per </a:t>
            </a:r>
            <a:r>
              <a:rPr lang="en-ZA" dirty="0"/>
              <a:t>second (</a:t>
            </a:r>
            <a:r>
              <a:rPr lang="en-ZA" dirty="0" err="1"/>
              <a:t>m·s</a:t>
            </a:r>
            <a:r>
              <a:rPr lang="en-ZA" baseline="30000" dirty="0"/>
              <a:t>–1</a:t>
            </a:r>
            <a:r>
              <a:rPr lang="pt-BR" dirty="0"/>
              <a:t>).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  <a:p>
            <a:r>
              <a:rPr lang="pt-BR" dirty="0" smtClean="0"/>
              <a:t>Speed is the distance travelled by an object divided by the time taken to cover the distance.</a:t>
            </a:r>
            <a:endParaRPr lang="pt-BR" dirty="0"/>
          </a:p>
          <a:p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946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Speed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1789864" y="1844824"/>
                <a:ext cx="5220580" cy="12241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ZA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864" y="1844824"/>
                <a:ext cx="5220580" cy="1224136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/>
          <p:cNvSpPr/>
          <p:nvPr/>
        </p:nvSpPr>
        <p:spPr>
          <a:xfrm>
            <a:off x="395536" y="3284984"/>
            <a:ext cx="7776864" cy="230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99592" y="3406060"/>
                <a:ext cx="748883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 smtClean="0">
                    <a:solidFill>
                      <a:schemeClr val="bg1"/>
                    </a:solidFill>
                  </a:rPr>
                  <a:t>Where:</a:t>
                </a:r>
              </a:p>
              <a:p>
                <a:r>
                  <a:rPr lang="en-ZA" sz="3200" i="1" dirty="0" smtClean="0">
                    <a:solidFill>
                      <a:schemeClr val="bg1"/>
                    </a:solidFill>
                  </a:rPr>
                  <a:t>v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= speed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200" b="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32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ZA" sz="32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ZA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ZA" sz="3200" dirty="0">
                  <a:solidFill>
                    <a:schemeClr val="bg1"/>
                  </a:solidFill>
                </a:endParaRP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d</a:t>
                </a:r>
                <a:r>
                  <a:rPr lang="en-ZA" sz="3200" dirty="0">
                    <a:solidFill>
                      <a:schemeClr val="bg1"/>
                    </a:solidFill>
                  </a:rPr>
                  <a:t> = distance in m</a:t>
                </a: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t</a:t>
                </a:r>
                <a:r>
                  <a:rPr lang="en-ZA" sz="3200" dirty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= </a:t>
                </a:r>
                <a:r>
                  <a:rPr lang="en-ZA" sz="3200" dirty="0">
                    <a:solidFill>
                      <a:schemeClr val="bg1"/>
                    </a:solidFill>
                  </a:rPr>
                  <a:t>time in 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406060"/>
                <a:ext cx="7488832" cy="2062103"/>
              </a:xfrm>
              <a:prstGeom prst="rect">
                <a:avLst/>
              </a:prstGeom>
              <a:blipFill rotWithShape="1">
                <a:blip r:embed="rId3"/>
                <a:stretch>
                  <a:fillRect l="-2117" t="-3846" b="-8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1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 smtClean="0"/>
              <a:t>Velocity</a:t>
            </a:r>
            <a:endParaRPr lang="en-Z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7721204" cy="4351338"/>
          </a:xfrm>
        </p:spPr>
        <p:txBody>
          <a:bodyPr/>
          <a:lstStyle/>
          <a:p>
            <a:r>
              <a:rPr lang="en-ZA" dirty="0" smtClean="0"/>
              <a:t>Velocity (</a:t>
            </a:r>
            <a:r>
              <a:rPr lang="en-ZA" i="1" dirty="0" smtClean="0"/>
              <a:t>v</a:t>
            </a:r>
            <a:r>
              <a:rPr lang="en-ZA" dirty="0" smtClean="0"/>
              <a:t>)</a:t>
            </a:r>
            <a:r>
              <a:rPr lang="en-ZA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dirty="0" smtClean="0"/>
              <a:t>is the rate of displacement of an object</a:t>
            </a:r>
            <a:r>
              <a:rPr lang="pt-BR" dirty="0" smtClean="0"/>
              <a:t>.</a:t>
            </a:r>
            <a:br>
              <a:rPr lang="pt-BR" dirty="0" smtClean="0"/>
            </a:br>
            <a:endParaRPr lang="pt-BR" dirty="0" smtClean="0"/>
          </a:p>
          <a:p>
            <a:r>
              <a:rPr lang="pt-BR" dirty="0" smtClean="0"/>
              <a:t>Displacement is the distance travelled in a given direction.</a:t>
            </a:r>
            <a:endParaRPr lang="pt-BR" dirty="0"/>
          </a:p>
          <a:p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550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1789864" y="1844824"/>
                <a:ext cx="5220580" cy="12241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ZA" sz="20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864" y="1844824"/>
                <a:ext cx="5220580" cy="1224136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/>
          <p:cNvSpPr/>
          <p:nvPr/>
        </p:nvSpPr>
        <p:spPr>
          <a:xfrm>
            <a:off x="395536" y="3284984"/>
            <a:ext cx="7776864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99592" y="3406348"/>
                <a:ext cx="748883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>
                    <a:solidFill>
                      <a:schemeClr val="bg1"/>
                    </a:solidFill>
                  </a:rPr>
                  <a:t>Where:</a:t>
                </a:r>
              </a:p>
              <a:p>
                <a:r>
                  <a:rPr lang="en-ZA" sz="3200" i="1" dirty="0" smtClean="0">
                    <a:solidFill>
                      <a:schemeClr val="bg1"/>
                    </a:solidFill>
                  </a:rPr>
                  <a:t>v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  = velocity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32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32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Z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ZA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ZA" sz="3200" dirty="0">
                  <a:solidFill>
                    <a:schemeClr val="bg1"/>
                  </a:solidFill>
                </a:endParaRP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Δs</a:t>
                </a:r>
                <a:r>
                  <a:rPr lang="en-ZA" sz="3200" dirty="0">
                    <a:solidFill>
                      <a:schemeClr val="bg1"/>
                    </a:solidFill>
                  </a:rPr>
                  <a:t> = displacement in m</a:t>
                </a:r>
              </a:p>
              <a:p>
                <a:r>
                  <a:rPr lang="en-ZA" sz="3200" i="1" dirty="0" err="1">
                    <a:solidFill>
                      <a:schemeClr val="bg1"/>
                    </a:solidFill>
                  </a:rPr>
                  <a:t>Δt</a:t>
                </a:r>
                <a:r>
                  <a:rPr lang="en-ZA" sz="3200" dirty="0">
                    <a:solidFill>
                      <a:schemeClr val="bg1"/>
                    </a:solidFill>
                  </a:rPr>
                  <a:t> = time in 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406348"/>
                <a:ext cx="7488832" cy="2062103"/>
              </a:xfrm>
              <a:prstGeom prst="rect">
                <a:avLst/>
              </a:prstGeom>
              <a:blipFill rotWithShape="1">
                <a:blip r:embed="rId3"/>
                <a:stretch>
                  <a:fillRect l="-2117" t="-3846" b="-8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08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Speed and velocity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Speed and veloc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Resistance, power, energy and efficiency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9.1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847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 smtClean="0"/>
              <a:t>Acceleration</a:t>
            </a:r>
            <a:endParaRPr lang="en-Z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7721204" cy="4351338"/>
          </a:xfrm>
        </p:spPr>
        <p:txBody>
          <a:bodyPr/>
          <a:lstStyle/>
          <a:p>
            <a:r>
              <a:rPr lang="en-ZA" dirty="0" smtClean="0"/>
              <a:t>Acceleration (</a:t>
            </a:r>
            <a:r>
              <a:rPr lang="en-ZA" i="1" dirty="0" smtClean="0"/>
              <a:t>a</a:t>
            </a:r>
            <a:r>
              <a:rPr lang="en-ZA" dirty="0" smtClean="0"/>
              <a:t>) is the rate of change in </a:t>
            </a:r>
            <a:r>
              <a:rPr lang="en-ZA" dirty="0"/>
              <a:t>velocity per unit time measured in  </a:t>
            </a:r>
            <a:r>
              <a:rPr lang="en-ZA" dirty="0" err="1" smtClean="0"/>
              <a:t>m·s</a:t>
            </a:r>
            <a:r>
              <a:rPr lang="en-ZA" baseline="30000" dirty="0" smtClean="0"/>
              <a:t>–2</a:t>
            </a:r>
            <a:r>
              <a:rPr lang="pt-BR" dirty="0"/>
              <a:t>.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  <a:p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354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088" y="35954"/>
            <a:ext cx="7721204" cy="1325563"/>
          </a:xfrm>
        </p:spPr>
        <p:txBody>
          <a:bodyPr/>
          <a:lstStyle/>
          <a:p>
            <a:r>
              <a:rPr lang="en-ZA" dirty="0"/>
              <a:t>Acceleration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392088" y="1196752"/>
                <a:ext cx="3531840" cy="131979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ZA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88" y="1196752"/>
                <a:ext cx="3531840" cy="1319792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/>
          <p:cNvSpPr/>
          <p:nvPr/>
        </p:nvSpPr>
        <p:spPr>
          <a:xfrm>
            <a:off x="395536" y="2708920"/>
            <a:ext cx="3528392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5576" y="2733300"/>
                <a:ext cx="3168352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>
                    <a:solidFill>
                      <a:schemeClr val="bg1"/>
                    </a:solidFill>
                  </a:rPr>
                  <a:t>Where:</a:t>
                </a:r>
              </a:p>
              <a:p>
                <a:r>
                  <a:rPr lang="en-ZA" sz="3200" i="1" dirty="0" smtClean="0">
                    <a:solidFill>
                      <a:schemeClr val="bg1"/>
                    </a:solidFill>
                  </a:rPr>
                  <a:t>a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= acceleration in m</a:t>
                </a:r>
                <a:r>
                  <a:rPr lang="en-ZA" sz="3200" dirty="0">
                    <a:solidFill>
                      <a:schemeClr val="bg1"/>
                    </a:solidFill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32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ZA" sz="32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ZA" sz="32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ZA" sz="3200" dirty="0">
                  <a:solidFill>
                    <a:schemeClr val="bg1"/>
                  </a:solidFill>
                </a:endParaRP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Δv</a:t>
                </a:r>
                <a:r>
                  <a:rPr lang="en-ZA" sz="3200" dirty="0">
                    <a:solidFill>
                      <a:schemeClr val="bg1"/>
                    </a:solidFill>
                  </a:rPr>
                  <a:t> = change in velocity in m</a:t>
                </a:r>
              </a:p>
              <a:p>
                <a:r>
                  <a:rPr lang="en-ZA" sz="3200" i="1" dirty="0" err="1">
                    <a:solidFill>
                      <a:schemeClr val="bg1"/>
                    </a:solidFill>
                  </a:rPr>
                  <a:t>Δt</a:t>
                </a:r>
                <a:r>
                  <a:rPr lang="en-ZA" sz="3200" dirty="0">
                    <a:solidFill>
                      <a:schemeClr val="bg1"/>
                    </a:solidFill>
                  </a:rPr>
                  <a:t> = change in time in 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733300"/>
                <a:ext cx="3168352" cy="3539430"/>
              </a:xfrm>
              <a:prstGeom prst="rect">
                <a:avLst/>
              </a:prstGeom>
              <a:blipFill rotWithShape="1">
                <a:blip r:embed="rId3"/>
                <a:stretch>
                  <a:fillRect l="-5000" t="-2238" b="-46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/>
              <p:cNvSpPr/>
              <p:nvPr/>
            </p:nvSpPr>
            <p:spPr>
              <a:xfrm>
                <a:off x="4638806" y="1196752"/>
                <a:ext cx="3531840" cy="131979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bar>
                            <m:bar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bar>
                          <m:r>
                            <a:rPr lang="en-US" sz="4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bar>
                            <m:bar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bar>
                        </m:num>
                        <m:den>
                          <m:bar>
                            <m:barPr>
                              <m:ctrlP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4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bar>
                        </m:den>
                      </m:f>
                    </m:oMath>
                  </m:oMathPara>
                </a14:m>
                <a:endParaRPr lang="en-ZA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806" y="1196752"/>
                <a:ext cx="3531840" cy="1319792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/>
          <p:cNvSpPr/>
          <p:nvPr/>
        </p:nvSpPr>
        <p:spPr>
          <a:xfrm>
            <a:off x="4642254" y="2708920"/>
            <a:ext cx="3528392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820550" y="3195843"/>
            <a:ext cx="3168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Where:</a:t>
            </a:r>
          </a:p>
          <a:p>
            <a:r>
              <a:rPr lang="en-ZA" sz="3200" i="1" u="sng" dirty="0" smtClean="0">
                <a:solidFill>
                  <a:schemeClr val="bg1"/>
                </a:solidFill>
              </a:rPr>
              <a:t>v</a:t>
            </a:r>
            <a:r>
              <a:rPr lang="en-ZA" sz="3200" i="1" dirty="0" smtClean="0">
                <a:solidFill>
                  <a:schemeClr val="bg1"/>
                </a:solidFill>
              </a:rPr>
              <a:t> </a:t>
            </a:r>
            <a:r>
              <a:rPr lang="en-ZA" sz="3200" dirty="0">
                <a:solidFill>
                  <a:schemeClr val="bg1"/>
                </a:solidFill>
              </a:rPr>
              <a:t>= final velocity in m/s</a:t>
            </a:r>
          </a:p>
          <a:p>
            <a:r>
              <a:rPr lang="en-ZA" sz="3200" i="1" u="sng" dirty="0">
                <a:solidFill>
                  <a:schemeClr val="bg1"/>
                </a:solidFill>
              </a:rPr>
              <a:t>u</a:t>
            </a:r>
            <a:r>
              <a:rPr lang="en-ZA" sz="3200" dirty="0">
                <a:solidFill>
                  <a:schemeClr val="bg1"/>
                </a:solidFill>
              </a:rPr>
              <a:t> = initial velocity in m/s</a:t>
            </a:r>
          </a:p>
        </p:txBody>
      </p:sp>
    </p:spTree>
    <p:extLst>
      <p:ext uri="{BB962C8B-B14F-4D97-AF65-F5344CB8AC3E}">
        <p14:creationId xmlns:p14="http://schemas.microsoft.com/office/powerpoint/2010/main" val="406387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Calculations for gear</a:t>
            </a:r>
            <a:br>
              <a:rPr lang="en-ZA" sz="5400" b="0" dirty="0"/>
            </a:br>
            <a:r>
              <a:rPr lang="en-ZA" sz="5400" b="0" dirty="0"/>
              <a:t>trains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9.5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790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65126"/>
            <a:ext cx="7721204" cy="1325563"/>
          </a:xfrm>
        </p:spPr>
        <p:txBody>
          <a:bodyPr/>
          <a:lstStyle/>
          <a:p>
            <a:r>
              <a:rPr lang="en-ZA" dirty="0"/>
              <a:t>Speed at which a gear rotates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50" y="1688422"/>
            <a:ext cx="3487370" cy="3756802"/>
          </a:xfrm>
        </p:spPr>
      </p:pic>
      <p:sp>
        <p:nvSpPr>
          <p:cNvPr id="5" name="TextBox 4"/>
          <p:cNvSpPr txBox="1"/>
          <p:nvPr/>
        </p:nvSpPr>
        <p:spPr>
          <a:xfrm>
            <a:off x="1974474" y="5733256"/>
            <a:ext cx="3867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9.14 Gears in mesh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45646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80" y="404862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Speed at which a gear </a:t>
            </a:r>
            <a:r>
              <a:rPr lang="en-ZA" dirty="0" smtClean="0"/>
              <a:t>rotates</a:t>
            </a:r>
            <a:endParaRPr lang="en-ZA" b="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1789864" y="1844824"/>
                <a:ext cx="5220580" cy="92548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sz="44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ZA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ZA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pt-BR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×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4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ZA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ZA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pt-BR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4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ZA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ZA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pt-BR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4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ZA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ZA" sz="4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ZA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864" y="1844824"/>
                <a:ext cx="5220580" cy="925482"/>
              </a:xfrm>
              <a:prstGeom prst="roundRect">
                <a:avLst/>
              </a:prstGeom>
              <a:blipFill rotWithShape="0">
                <a:blip r:embed="rId2"/>
                <a:stretch>
                  <a:fillRect t="-3268" b="-22876"/>
                </a:stretch>
              </a:blipFill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/>
          <p:cNvSpPr/>
          <p:nvPr/>
        </p:nvSpPr>
        <p:spPr>
          <a:xfrm>
            <a:off x="395536" y="3284984"/>
            <a:ext cx="7776864" cy="280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99592" y="3406348"/>
                <a:ext cx="748883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Cambria Math"/>
                  </a:rPr>
                  <a:t>Where: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ZA" sz="32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ZA" sz="32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= </a:t>
                </a:r>
                <a:r>
                  <a:rPr lang="en-ZA" sz="3200" dirty="0">
                    <a:solidFill>
                      <a:schemeClr val="bg1"/>
                    </a:solidFill>
                  </a:rPr>
                  <a:t>the number of revolutions of gear 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ZA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ZA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  = the number of teeth on gear 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ZA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ZA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 = the number of revolutions of gear B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ZA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ZA" sz="3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ZA" sz="3200" dirty="0">
                    <a:solidFill>
                      <a:schemeClr val="bg1"/>
                    </a:solidFill>
                  </a:rPr>
                  <a:t>  = the number of teeth on gear B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406348"/>
                <a:ext cx="7488832" cy="2554545"/>
              </a:xfrm>
              <a:prstGeom prst="rect">
                <a:avLst/>
              </a:prstGeom>
              <a:blipFill rotWithShape="1">
                <a:blip r:embed="rId3"/>
                <a:stretch>
                  <a:fillRect l="-2117" t="-3103" b="-71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18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Speed at which a gear </a:t>
            </a:r>
            <a:r>
              <a:rPr lang="en-ZA" dirty="0" smtClean="0"/>
              <a:t>rotates</a:t>
            </a:r>
            <a:endParaRPr lang="en-ZA" b="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395536" y="2780928"/>
                <a:ext cx="7776864" cy="92548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000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ZA" sz="4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ZA" sz="4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4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t-BR" sz="4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Z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Z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4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4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Z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Z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4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t-BR" sz="4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Z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Z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4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4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ZA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ZA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pt-BR" sz="4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t-BR" sz="4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Z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ZA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Z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780928"/>
                <a:ext cx="7776864" cy="925482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/>
          <p:cNvSpPr/>
          <p:nvPr/>
        </p:nvSpPr>
        <p:spPr>
          <a:xfrm>
            <a:off x="395536" y="4077072"/>
            <a:ext cx="7776864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9552" y="4342452"/>
                <a:ext cx="784887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ar-AE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ar-A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number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teeth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on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gear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ar-AE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ar-AE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ar-A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number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revolutions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gear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ar-AE" sz="280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ar-AE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Z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342452"/>
                <a:ext cx="7848872" cy="1754326"/>
              </a:xfrm>
              <a:prstGeom prst="rect">
                <a:avLst/>
              </a:prstGeom>
              <a:blipFill rotWithShape="1">
                <a:blip r:embed="rId3"/>
                <a:stretch>
                  <a:fillRect l="-1632" t="-34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23690" y="185178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If more than two gears are used, then the formula is as follows:</a:t>
            </a:r>
          </a:p>
        </p:txBody>
      </p:sp>
    </p:spTree>
    <p:extLst>
      <p:ext uri="{BB962C8B-B14F-4D97-AF65-F5344CB8AC3E}">
        <p14:creationId xmlns:p14="http://schemas.microsoft.com/office/powerpoint/2010/main" val="324695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Velocity ratio (gear ratio)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179512" y="2132856"/>
                <a:ext cx="8081244" cy="92548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𝑉𝑒𝑙𝑜𝑐𝑖𝑡𝑦</m:t>
                      </m:r>
                      <m:r>
                        <a:rPr lang="pt-BR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𝑟𝑎𝑡𝑖𝑜</m:t>
                      </m:r>
                      <m:r>
                        <a:rPr lang="pt-BR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𝑉𝑅</m:t>
                          </m:r>
                        </m:e>
                      </m:d>
                      <m:r>
                        <a:rPr lang="en-ZA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ZA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𝑟𝑒𝑣𝑜𝑙𝑢𝑡𝑖𝑜𝑛𝑠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𝑔𝑒𝑎𝑟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𝑟𝑒𝑣𝑜𝑙𝑢𝑡𝑖𝑜𝑛𝑠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𝑔𝑒𝑎𝑟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ZA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132856"/>
                <a:ext cx="8081244" cy="925482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/>
              <p:cNvSpPr/>
              <p:nvPr/>
            </p:nvSpPr>
            <p:spPr>
              <a:xfrm>
                <a:off x="251520" y="4077072"/>
                <a:ext cx="8009236" cy="92548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𝑉𝑒𝑙𝑜𝑐𝑖𝑡𝑦</m:t>
                      </m:r>
                      <m:r>
                        <a:rPr lang="pt-BR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𝑟𝑎𝑡𝑖𝑜</m:t>
                      </m:r>
                      <m:r>
                        <a:rPr lang="pt-BR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𝑉𝑅</m:t>
                          </m:r>
                        </m:e>
                      </m:d>
                      <m:r>
                        <a:rPr lang="en-ZA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ZA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𝑡𝑒𝑒𝑡h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𝑜𝑛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𝑔𝑒𝑎𝑟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𝑡𝑒𝑒𝑡h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𝑜𝑛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𝑔𝑒𝑎𝑟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ZA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: Rounded Corners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077072"/>
                <a:ext cx="8009236" cy="925482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067944" y="3383039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509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Calculations for hydraulic and pneumatic systems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9.6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839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 smtClean="0"/>
              <a:t>Pressure</a:t>
            </a:r>
            <a:endParaRPr lang="en-Z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7452" y="1700150"/>
            <a:ext cx="7721204" cy="4351338"/>
          </a:xfrm>
        </p:spPr>
        <p:txBody>
          <a:bodyPr/>
          <a:lstStyle/>
          <a:p>
            <a:r>
              <a:rPr lang="en-ZA" dirty="0" smtClean="0"/>
              <a:t>Pressure (</a:t>
            </a:r>
            <a:r>
              <a:rPr lang="en-ZA" i="1" dirty="0" smtClean="0"/>
              <a:t>P</a:t>
            </a:r>
            <a:r>
              <a:rPr lang="en-ZA" dirty="0" smtClean="0"/>
              <a:t>) is the force per unit area applied in a direction perpendicular to the surface of an object</a:t>
            </a:r>
            <a:r>
              <a:rPr lang="pt-BR" dirty="0" smtClean="0"/>
              <a:t>.</a:t>
            </a:r>
          </a:p>
          <a:p>
            <a:r>
              <a:rPr lang="pt-BR" dirty="0" smtClean="0"/>
              <a:t>The pascal (Pa) is the SI unit of pressure.</a:t>
            </a:r>
          </a:p>
          <a:p>
            <a:r>
              <a:rPr lang="pt-BR" dirty="0" smtClean="0"/>
              <a:t>One pascal is pressure generated by a force of one newton acting on an area of 1 m².</a:t>
            </a:r>
            <a:br>
              <a:rPr lang="pt-BR" dirty="0" smtClean="0"/>
            </a:br>
            <a:endParaRPr lang="pt-BR" dirty="0" smtClean="0"/>
          </a:p>
          <a:p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1801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862"/>
            <a:ext cx="7721204" cy="1325563"/>
          </a:xfrm>
        </p:spPr>
        <p:txBody>
          <a:bodyPr/>
          <a:lstStyle/>
          <a:p>
            <a:r>
              <a:rPr lang="en-ZA" dirty="0"/>
              <a:t>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1789864" y="1844824"/>
                <a:ext cx="5220580" cy="115212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ZA" sz="36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864" y="1844824"/>
                <a:ext cx="5220580" cy="1152128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/>
          <p:cNvSpPr/>
          <p:nvPr/>
        </p:nvSpPr>
        <p:spPr>
          <a:xfrm>
            <a:off x="395536" y="3284984"/>
            <a:ext cx="7776864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99592" y="3415162"/>
                <a:ext cx="748883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 smtClean="0">
                    <a:solidFill>
                      <a:schemeClr val="bg1"/>
                    </a:solidFill>
                  </a:rPr>
                  <a:t>Where:</a:t>
                </a:r>
              </a:p>
              <a:p>
                <a:r>
                  <a:rPr lang="en-ZA" sz="3200" i="1" dirty="0" smtClean="0">
                    <a:solidFill>
                      <a:schemeClr val="bg1"/>
                    </a:solidFill>
                  </a:rPr>
                  <a:t>P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  = pressure in</a:t>
                </a:r>
                <a:r>
                  <a:rPr lang="en-ZA" sz="3200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Pa = N/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32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ZA" sz="32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ZA" sz="3200" dirty="0">
                  <a:solidFill>
                    <a:schemeClr val="bg1"/>
                  </a:solidFill>
                </a:endParaRP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F </a:t>
                </a:r>
                <a:r>
                  <a:rPr lang="en-ZA" sz="3200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ZA" sz="3200" dirty="0" smtClean="0">
                    <a:solidFill>
                      <a:schemeClr val="bg1"/>
                    </a:solidFill>
                  </a:rPr>
                  <a:t>= </a:t>
                </a:r>
                <a:r>
                  <a:rPr lang="en-ZA" sz="3200" dirty="0">
                    <a:solidFill>
                      <a:schemeClr val="bg1"/>
                    </a:solidFill>
                  </a:rPr>
                  <a:t>force in N</a:t>
                </a:r>
              </a:p>
              <a:p>
                <a:r>
                  <a:rPr lang="en-ZA" sz="3200" i="1" dirty="0">
                    <a:solidFill>
                      <a:schemeClr val="bg1"/>
                    </a:solidFill>
                  </a:rPr>
                  <a:t>A</a:t>
                </a:r>
                <a:r>
                  <a:rPr lang="en-ZA" sz="3200" dirty="0">
                    <a:solidFill>
                      <a:schemeClr val="bg1"/>
                    </a:solidFill>
                  </a:rPr>
                  <a:t> = area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ZA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ZA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415162"/>
                <a:ext cx="7488832" cy="2062103"/>
              </a:xfrm>
              <a:prstGeom prst="rect">
                <a:avLst/>
              </a:prstGeom>
              <a:blipFill rotWithShape="0">
                <a:blip r:embed="rId3"/>
                <a:stretch>
                  <a:fillRect l="-2117" t="-3835" b="-8850"/>
                </a:stretch>
              </a:blipFill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283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Resistance</a:t>
            </a:r>
            <a:endParaRPr lang="en-ZA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83568" y="1760922"/>
            <a:ext cx="772120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3600" b="0" dirty="0" smtClean="0"/>
              <a:t>Resistance (</a:t>
            </a:r>
            <a:r>
              <a:rPr lang="en-ZA" sz="3600" b="0" i="1" dirty="0" smtClean="0"/>
              <a:t>R</a:t>
            </a:r>
            <a:r>
              <a:rPr lang="en-ZA" sz="3600" b="0" dirty="0" smtClean="0"/>
              <a:t>) is the opposition to the flow of electric current and is measured in ohms (</a:t>
            </a:r>
            <a:r>
              <a:rPr lang="el-GR" sz="3600" b="0" dirty="0" smtClean="0"/>
              <a:t>Ω</a:t>
            </a:r>
            <a:r>
              <a:rPr lang="en-ZA" sz="3600" b="0" dirty="0" smtClean="0"/>
              <a:t>).</a:t>
            </a:r>
            <a:endParaRPr lang="en-ZA" sz="3600" b="0" dirty="0"/>
          </a:p>
        </p:txBody>
      </p:sp>
    </p:spTree>
    <p:extLst>
      <p:ext uri="{BB962C8B-B14F-4D97-AF65-F5344CB8AC3E}">
        <p14:creationId xmlns:p14="http://schemas.microsoft.com/office/powerpoint/2010/main" val="24131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</a:t>
            </a:r>
            <a:r>
              <a:rPr lang="en-US" dirty="0" smtClean="0"/>
              <a:t>151                                                                                           </a:t>
            </a:r>
            <a:r>
              <a:rPr lang="en-US" dirty="0"/>
              <a:t>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38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864096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geyser with a power rating of 2,5 kW is connected across a 230 V supply. Calculate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779912" y="250907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2,5 kW = 2,5 ×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pl-PL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230 V</a:t>
            </a:r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688057"/>
            <a:ext cx="528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current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drawn from 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supply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Z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lang="en-Z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99592" y="3112248"/>
                <a:ext cx="5208912" cy="2463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ZA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Z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ZA" sz="24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num>
                      <m:den>
                        <m:r>
                          <m:rPr>
                            <m:nor/>
                          </m:rPr>
                          <a:rPr lang="en-ZA" sz="24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ZA" sz="24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den>
                    </m:f>
                  </m:oMath>
                </a14:m>
                <a:endParaRPr lang="en-ZA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× </m:t>
                        </m:r>
                        <m:sSup>
                          <m:sSupPr>
                            <m:ctrlPr>
                              <a:rPr lang="en-ZA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ZA" sz="2400" b="0" i="0" smtClean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ZA" sz="2400" b="0" i="0" smtClean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ZA" sz="240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230</m:t>
                        </m:r>
                      </m:den>
                    </m:f>
                  </m:oMath>
                </a14:m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10,87 A</a:t>
                </a:r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112248"/>
                <a:ext cx="5208912" cy="2463047"/>
              </a:xfrm>
              <a:prstGeom prst="rect">
                <a:avLst/>
              </a:prstGeom>
              <a:blipFill rotWithShape="1">
                <a:blip r:embed="rId2"/>
                <a:stretch>
                  <a:fillRect l="-1874" b="-4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990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geyser with a power rating of 2,5 kW is connected across a 230 V supply. Calculate:</a:t>
            </a:r>
          </a:p>
          <a:p>
            <a:pPr marL="742950" indent="-742950">
              <a:buAutoNum type="arabicPeriod"/>
            </a:pP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50669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2,5 kW = 2,5 ×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pl-PL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230 V</a:t>
            </a:r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65261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Resistance of geyser element = </a:t>
            </a:r>
            <a:r>
              <a:rPr lang="en-Z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</a:t>
            </a:r>
            <a:endParaRPr lang="en-Z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5576" y="3284984"/>
                <a:ext cx="4392488" cy="2415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=</a:t>
                </a:r>
                <a14:m>
                  <m:oMath xmlns:m="http://schemas.openxmlformats.org/officeDocument/2006/math">
                    <m:r>
                      <a:rPr lang="en-ZA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Z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ZA" sz="24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ZA" sz="24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nor/>
                          </m:rPr>
                          <a:rPr lang="en-ZA" sz="24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ZA" sz="24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den>
                    </m:f>
                  </m:oMath>
                </a14:m>
                <a:endParaRPr lang="en-ZA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ZA" sz="2400" i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230</m:t>
                        </m:r>
                      </m:num>
                      <m:den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87</m:t>
                        </m:r>
                      </m:den>
                    </m:f>
                  </m:oMath>
                </a14:m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21,16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284984"/>
                <a:ext cx="4392488" cy="2415085"/>
              </a:xfrm>
              <a:prstGeom prst="rect">
                <a:avLst/>
              </a:prstGeom>
              <a:blipFill rotWithShape="1">
                <a:blip r:embed="rId2"/>
                <a:stretch>
                  <a:fillRect l="-556" b="-5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217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geyser with a power rating of 2,5 kW is connected across a 230 V supply. Calculate:</a:t>
            </a:r>
          </a:p>
          <a:p>
            <a:pPr marL="742950" indent="-742950">
              <a:buAutoNum type="arabicPeriod"/>
            </a:pP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868873" y="2450505"/>
            <a:ext cx="7145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2,5 kW = 2,5 × 10 3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230 V</a:t>
            </a:r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62880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Energy consumed after 30 mins in </a:t>
            </a:r>
            <a:r>
              <a:rPr lang="en-Z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MJ.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872" y="3140968"/>
            <a:ext cx="5143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Energy =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× time</a:t>
            </a:r>
          </a:p>
          <a:p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300"/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=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 10</a:t>
            </a:r>
            <a:r>
              <a:rPr lang="en-ZA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30 × 60</a:t>
            </a:r>
          </a:p>
          <a:p>
            <a:pPr marL="622300"/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300"/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=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4 500 000 J</a:t>
            </a:r>
          </a:p>
          <a:p>
            <a:pPr marL="622300"/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300"/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=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4,5 MJ</a:t>
            </a:r>
          </a:p>
        </p:txBody>
      </p:sp>
    </p:spTree>
    <p:extLst>
      <p:ext uri="{BB962C8B-B14F-4D97-AF65-F5344CB8AC3E}">
        <p14:creationId xmlns:p14="http://schemas.microsoft.com/office/powerpoint/2010/main" val="28147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data is available for an electric motor:</a:t>
            </a:r>
          </a:p>
          <a:p>
            <a:pPr marL="0" indent="0">
              <a:buNone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= 5 kW</a:t>
            </a:r>
          </a:p>
          <a:p>
            <a:pPr marL="0" indent="0">
              <a:buNone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Efficiency = 95%</a:t>
            </a:r>
          </a:p>
          <a:p>
            <a:pPr marL="0" indent="0">
              <a:buNone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Calculate the output power.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15616" y="2924944"/>
                <a:ext cx="5832648" cy="219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66813"/>
                <a:r>
                  <a:rPr lang="en-ZA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ŋ </a:t>
                </a:r>
                <a:r>
                  <a:rPr lang="en-ZA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24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output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input</m:t>
                        </m:r>
                      </m:den>
                    </m:f>
                  </m:oMath>
                </a14:m>
                <a:r>
                  <a:rPr lang="en-ZA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100</a:t>
                </a:r>
              </a:p>
              <a:p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output </a:t>
                </a:r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= 95 × 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 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54125"/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= </a:t>
                </a:r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4,75 kW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924944"/>
                <a:ext cx="5832648" cy="2197525"/>
              </a:xfrm>
              <a:prstGeom prst="rect">
                <a:avLst/>
              </a:prstGeom>
              <a:blipFill rotWithShape="1">
                <a:blip r:embed="rId2"/>
                <a:stretch>
                  <a:fillRect b="-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1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resistors of 6 Ω and 4 Ω are connected in series across a battery of 12 V. Draw the circuit diagram and determine:</a:t>
            </a:r>
            <a:endParaRPr lang="en-Z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55576" y="2728492"/>
                <a:ext cx="61206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 Ω;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 Ω;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12 V</a:t>
                </a:r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728492"/>
                <a:ext cx="6120680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1594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11560" y="1786696"/>
            <a:ext cx="613837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742950" indent="-74295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3"/>
              <a:defRPr sz="2400"/>
            </a:lvl1pPr>
            <a:lvl2pPr marL="685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/>
            </a:lvl2pPr>
            <a:lvl3pPr marL="1143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/>
            </a:lvl3pPr>
            <a:lvl4pPr marL="1600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</a:lvl4pPr>
            <a:lvl5pPr marL="20574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The total resistance of the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5576" y="3467156"/>
                <a:ext cx="626469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resistanc</a:t>
                </a:r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pt-B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89113"/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=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+ </a:t>
                </a:r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  <a:p>
                <a:pPr marL="1789113"/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439863"/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10 Ω</a:t>
                </a:r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467156"/>
                <a:ext cx="6264696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1556" t="-2516" b="-62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84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resistors of 6 Ω and 4 Ω are connected in series across a battery of 12 V. Draw the circuit diagram and determine:</a:t>
            </a:r>
            <a:endParaRPr lang="en-Z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2230" y="2330087"/>
                <a:ext cx="576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 Ω;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 Ω;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12 V</a:t>
                </a:r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30" y="2330087"/>
                <a:ext cx="576064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693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9552" y="1661109"/>
            <a:ext cx="6599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the current flowing through the 6 Ω resistor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230" y="5506373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resistors are in series, the same current will pass through 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them.</a:t>
            </a:r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073378"/>
              </p:ext>
            </p:extLst>
          </p:nvPr>
        </p:nvGraphicFramePr>
        <p:xfrm>
          <a:off x="832230" y="2878237"/>
          <a:ext cx="387914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Equation" r:id="rId4" imgW="2120760" imgH="393480" progId="Equation.DSMT4">
                  <p:embed/>
                </p:oleObj>
              </mc:Choice>
              <mc:Fallback>
                <p:oleObj name="Equation" r:id="rId4" imgW="2120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230" y="2878237"/>
                        <a:ext cx="3879140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146559"/>
              </p:ext>
            </p:extLst>
          </p:nvPr>
        </p:nvGraphicFramePr>
        <p:xfrm>
          <a:off x="2671654" y="3653009"/>
          <a:ext cx="576064" cy="75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Equation" r:id="rId6" imgW="330120" imgH="431640" progId="Equation.DSMT4">
                  <p:embed/>
                </p:oleObj>
              </mc:Choice>
              <mc:Fallback>
                <p:oleObj name="Equation" r:id="rId6" imgW="330120" imgH="431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654" y="3653009"/>
                        <a:ext cx="576064" cy="75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101791"/>
              </p:ext>
            </p:extLst>
          </p:nvPr>
        </p:nvGraphicFramePr>
        <p:xfrm>
          <a:off x="2671654" y="4357695"/>
          <a:ext cx="576064" cy="689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Equation" r:id="rId8" imgW="330120" imgH="393480" progId="Equation.DSMT4">
                  <p:embed/>
                </p:oleObj>
              </mc:Choice>
              <mc:Fallback>
                <p:oleObj name="Equation" r:id="rId8" imgW="33012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654" y="4357695"/>
                        <a:ext cx="576064" cy="689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245770"/>
              </p:ext>
            </p:extLst>
          </p:nvPr>
        </p:nvGraphicFramePr>
        <p:xfrm>
          <a:off x="2671654" y="5173335"/>
          <a:ext cx="748218" cy="34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Equation" r:id="rId10" imgW="507960" imgH="203040" progId="Equation.DSMT4">
                  <p:embed/>
                </p:oleObj>
              </mc:Choice>
              <mc:Fallback>
                <p:oleObj name="Equation" r:id="rId10" imgW="507960" imgH="2030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1654" y="5173335"/>
                        <a:ext cx="748218" cy="34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689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resistors of 6 Ω and 4 Ω are connected in series across a battery of 12 V. Draw the circuit diagram and determine:</a:t>
            </a:r>
            <a:endParaRPr lang="en-Z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9592" y="2708920"/>
                <a:ext cx="540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 Ω;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ZA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 Ω;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12 V</a:t>
                </a:r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708920"/>
                <a:ext cx="5400600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1808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11560" y="181396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the current flowing through the 4 Ω 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resistor.</a:t>
            </a:r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3501008"/>
            <a:ext cx="135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1,2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3702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4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torque exerted on a spanner if a force of 100 N is applied to the spanner end. The spanner is 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long.</a:t>
            </a:r>
            <a:endParaRPr lang="en-Z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916832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100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N;  </a:t>
            </a: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0,35 m</a:t>
            </a:r>
          </a:p>
          <a:p>
            <a:endParaRPr lang="pt-B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F × 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4625"/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 0,35</a:t>
            </a:r>
          </a:p>
          <a:p>
            <a:pPr marL="174625"/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4625"/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N.m</a:t>
            </a:r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0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5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car travels for 10 km and then stops. Calculate the average speed if the car takes 10 min to cover that distance.</a:t>
            </a:r>
            <a:endParaRPr lang="en-Z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06084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Z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 km = 10 000 m; 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min = 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87624" y="2996952"/>
                <a:ext cx="7560840" cy="2388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ZA" sz="24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nor/>
                          </m:rPr>
                          <a:rPr lang="en-ZA" sz="24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den>
                    </m:f>
                  </m:oMath>
                </a14:m>
                <a:endParaRPr lang="en-ZA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ZA" sz="24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600</m:t>
                        </m:r>
                      </m:den>
                    </m:f>
                  </m:oMath>
                </a14:m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= 16,7 m/s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996952"/>
                <a:ext cx="7560840" cy="2388154"/>
              </a:xfrm>
              <a:prstGeom prst="rect">
                <a:avLst/>
              </a:prstGeom>
              <a:blipFill rotWithShape="1">
                <a:blip r:embed="rId2"/>
                <a:stretch>
                  <a:fillRect l="-1290" b="-53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548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Ohm’s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/>
              <p:cNvSpPr/>
              <p:nvPr/>
            </p:nvSpPr>
            <p:spPr>
              <a:xfrm>
                <a:off x="3059832" y="1844824"/>
                <a:ext cx="2232248" cy="1872208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ZA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ZA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5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ZA" sz="5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ZA" sz="5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Z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1844824"/>
                <a:ext cx="2232248" cy="1872208"/>
              </a:xfrm>
              <a:prstGeom prst="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/>
          <p:cNvSpPr/>
          <p:nvPr/>
        </p:nvSpPr>
        <p:spPr>
          <a:xfrm>
            <a:off x="1403648" y="4352790"/>
            <a:ext cx="2232248" cy="145247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Z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ZA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endParaRPr lang="en-Z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/>
              <p:cNvSpPr/>
              <p:nvPr/>
            </p:nvSpPr>
            <p:spPr>
              <a:xfrm>
                <a:off x="5148064" y="4352790"/>
                <a:ext cx="2232248" cy="145247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ZA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ZA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5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ZA" sz="5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ZA" sz="5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den>
                    </m:f>
                  </m:oMath>
                </a14:m>
                <a:endParaRPr lang="en-Z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352790"/>
                <a:ext cx="2232248" cy="1452474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af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923928" y="465313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OR</a:t>
            </a:r>
          </a:p>
        </p:txBody>
      </p:sp>
      <p:sp>
        <p:nvSpPr>
          <p:cNvPr id="9" name="Oval 8"/>
          <p:cNvSpPr/>
          <p:nvPr/>
        </p:nvSpPr>
        <p:spPr>
          <a:xfrm>
            <a:off x="2591780" y="2618910"/>
            <a:ext cx="324036" cy="32403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935596" y="4802841"/>
            <a:ext cx="324036" cy="32403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4680012" y="4770440"/>
            <a:ext cx="324036" cy="32403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986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6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gears, X and Y, are in mesh. Gear X, the driver, has 10 teeth and rotates at 160 rpm. At what speed will gear Y rotate if it has 16 teeth?</a:t>
            </a:r>
            <a:endParaRPr lang="en-Z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15616" y="1743176"/>
                <a:ext cx="48965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160;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 </m:t>
                        </m:r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i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10;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fr-F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16</a:t>
                </a:r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743176"/>
                <a:ext cx="4896544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1868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95247" y="2564904"/>
                <a:ext cx="756084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7313"/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i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×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i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 × 10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× 16</a:t>
                </a:r>
              </a:p>
              <a:p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2300"/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i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(160 × 10) </a:t>
                </a:r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</a:t>
                </a:r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  <a:p>
                <a:pPr marL="622300"/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2300"/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i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ZA" sz="2400" i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1 600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</a:t>
                </a:r>
                <a:r>
                  <a:rPr lang="pt-B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  <a:p>
                <a:pPr marL="622300"/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2300"/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400" i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ZA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100 rpm</a:t>
                </a:r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47" y="2564904"/>
                <a:ext cx="7560840" cy="3416320"/>
              </a:xfrm>
              <a:prstGeom prst="rect">
                <a:avLst/>
              </a:prstGeom>
              <a:blipFill rotWithShape="1">
                <a:blip r:embed="rId3"/>
                <a:stretch>
                  <a:fillRect l="-1290" t="-1429" b="-3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63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7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pressure exerted by an object with a mass of 10 kg if the total surface area contact is 50 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ZA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Z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Z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55576" y="1582611"/>
                <a:ext cx="71287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Given: </a:t>
                </a:r>
                <a:r>
                  <a:rPr lang="en-ZA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10 kg;  </a:t>
                </a:r>
                <a:r>
                  <a:rPr lang="en-ZA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2400" b="0" i="0" smtClean="0"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ZA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0,5 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ZA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ZA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ZA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ZA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Z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9,81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4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ZA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ZA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ZA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582611"/>
                <a:ext cx="7128792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1369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39844" y="2602790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marL="169863"/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/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10 × 9,81</a:t>
            </a:r>
          </a:p>
          <a:p>
            <a:pPr marL="169863"/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/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98,1 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187522"/>
              </p:ext>
            </p:extLst>
          </p:nvPr>
        </p:nvGraphicFramePr>
        <p:xfrm>
          <a:off x="4572000" y="2533988"/>
          <a:ext cx="792088" cy="700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Equation" r:id="rId4" imgW="444240" imgH="393480" progId="Equation.DSMT4">
                  <p:embed/>
                </p:oleObj>
              </mc:Choice>
              <mc:Fallback>
                <p:oleObj name="Equation" r:id="rId4" imgW="44424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533988"/>
                        <a:ext cx="792088" cy="700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602359"/>
              </p:ext>
            </p:extLst>
          </p:nvPr>
        </p:nvGraphicFramePr>
        <p:xfrm>
          <a:off x="4788023" y="3429000"/>
          <a:ext cx="1290635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Equation" r:id="rId6" imgW="749160" imgH="419040" progId="Equation.DSMT4">
                  <p:embed/>
                </p:oleObj>
              </mc:Choice>
              <mc:Fallback>
                <p:oleObj name="Equation" r:id="rId6" imgW="749160" imgH="4190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3" y="3429000"/>
                        <a:ext cx="1290635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162934"/>
              </p:ext>
            </p:extLst>
          </p:nvPr>
        </p:nvGraphicFramePr>
        <p:xfrm>
          <a:off x="4788025" y="4383033"/>
          <a:ext cx="1702031" cy="414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" name="Equation" r:id="rId8" imgW="939600" imgH="228600" progId="Equation.DSMT4">
                  <p:embed/>
                </p:oleObj>
              </mc:Choice>
              <mc:Fallback>
                <p:oleObj name="Equation" r:id="rId8" imgW="9396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5" y="4383033"/>
                        <a:ext cx="1702031" cy="4141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886354"/>
              </p:ext>
            </p:extLst>
          </p:nvPr>
        </p:nvGraphicFramePr>
        <p:xfrm>
          <a:off x="4788024" y="5133664"/>
          <a:ext cx="134914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" name="Equation" r:id="rId10" imgW="761760" imgH="203040" progId="Equation.DSMT4">
                  <p:embed/>
                </p:oleObj>
              </mc:Choice>
              <mc:Fallback>
                <p:oleObj name="Equation" r:id="rId10" imgW="761760" imgH="2030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5133664"/>
                        <a:ext cx="1349140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861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8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hydraulic system, the following information is available:</a:t>
            </a:r>
          </a:p>
          <a:p>
            <a:pPr marL="0" indent="0">
              <a:buNone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on plunger = 5 N</a:t>
            </a:r>
          </a:p>
          <a:p>
            <a:pPr marL="0" indent="0">
              <a:buNone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Area of plunger = 5 </a:t>
            </a:r>
            <a:r>
              <a:rPr lang="en-Z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Z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Z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ram = 12 </a:t>
            </a:r>
            <a:r>
              <a:rPr lang="en-Z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Z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Calculate the force exerted by the ram</a:t>
            </a:r>
            <a:r>
              <a:rPr lang="en-Z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86885"/>
              </p:ext>
            </p:extLst>
          </p:nvPr>
        </p:nvGraphicFramePr>
        <p:xfrm>
          <a:off x="1001713" y="3861717"/>
          <a:ext cx="617537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Equation" r:id="rId3" imgW="444240" imgH="393480" progId="Equation.DSMT4">
                  <p:embed/>
                </p:oleObj>
              </mc:Choice>
              <mc:Fallback>
                <p:oleObj name="Equation" r:id="rId3" imgW="444240" imgH="3934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3861717"/>
                        <a:ext cx="617537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731203"/>
              </p:ext>
            </p:extLst>
          </p:nvPr>
        </p:nvGraphicFramePr>
        <p:xfrm>
          <a:off x="1176338" y="4504655"/>
          <a:ext cx="10414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Equation" r:id="rId5" imgW="749160" imgH="419040" progId="Equation.DSMT4">
                  <p:embed/>
                </p:oleObj>
              </mc:Choice>
              <mc:Fallback>
                <p:oleObj name="Equation" r:id="rId5" imgW="749160" imgH="4190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4504655"/>
                        <a:ext cx="10414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559452"/>
              </p:ext>
            </p:extLst>
          </p:nvPr>
        </p:nvGraphicFramePr>
        <p:xfrm>
          <a:off x="1187624" y="5158705"/>
          <a:ext cx="13049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name="Equation" r:id="rId7" imgW="939600" imgH="228600" progId="Equation.DSMT4">
                  <p:embed/>
                </p:oleObj>
              </mc:Choice>
              <mc:Fallback>
                <p:oleObj name="Equation" r:id="rId7" imgW="9396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158705"/>
                        <a:ext cx="13049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639060"/>
              </p:ext>
            </p:extLst>
          </p:nvPr>
        </p:nvGraphicFramePr>
        <p:xfrm>
          <a:off x="1187624" y="5661942"/>
          <a:ext cx="107950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" name="Equation" r:id="rId9" imgW="761760" imgH="203040" progId="Equation.DSMT4">
                  <p:embed/>
                </p:oleObj>
              </mc:Choice>
              <mc:Fallback>
                <p:oleObj name="Equation" r:id="rId9" imgW="761760" imgH="2030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661942"/>
                        <a:ext cx="1079500" cy="28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5576" y="3429000"/>
            <a:ext cx="728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at input cylinder</a:t>
            </a:r>
            <a:r>
              <a:rPr lang="en-Z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ZA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5576" y="2784696"/>
                <a:ext cx="72891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22313" indent="-722313"/>
                <a:r>
                  <a:rPr lang="en-Z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ZA" sz="20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Z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5 N</a:t>
                </a:r>
                <a: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area of plunger </a:t>
                </a:r>
                <a:r>
                  <a:rPr lang="en-ZA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 cm</a:t>
                </a:r>
                <a:r>
                  <a:rPr lang="en-ZA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0,0005 m</a:t>
                </a:r>
                <a:r>
                  <a:rPr lang="en-ZA" sz="20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b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Area of ram </a:t>
                </a:r>
                <a:r>
                  <a:rPr lang="en-ZA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12</a:t>
                </a:r>
                <a:r>
                  <a:rPr lang="en-Z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ZA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ZA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ZA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0,0012 m</a:t>
                </a:r>
                <a:r>
                  <a:rPr lang="en-ZA" sz="20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ZA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784696"/>
                <a:ext cx="7289156" cy="707886"/>
              </a:xfrm>
              <a:prstGeom prst="rect">
                <a:avLst/>
              </a:prstGeom>
              <a:blipFill rotWithShape="1">
                <a:blip r:embed="rId11"/>
                <a:stretch>
                  <a:fillRect l="-920"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67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7721204" cy="936104"/>
          </a:xfrm>
        </p:spPr>
        <p:txBody>
          <a:bodyPr/>
          <a:lstStyle/>
          <a:p>
            <a:pPr marL="742950" indent="-742950">
              <a:buFont typeface="+mj-lt"/>
              <a:buAutoNum type="arabicPeriod" startAt="8"/>
            </a:pPr>
            <a:r>
              <a:rPr lang="en-Z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hydraulic system, the following information is available:</a:t>
            </a:r>
          </a:p>
          <a:p>
            <a:pPr marL="0" indent="0">
              <a:buNone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Force on plunger = 5 N</a:t>
            </a:r>
          </a:p>
          <a:p>
            <a:pPr marL="0" indent="0">
              <a:buNone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Area of plunger = 5 cm²	</a:t>
            </a:r>
          </a:p>
          <a:p>
            <a:pPr marL="0" indent="0">
              <a:buNone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Area of ram = 12 cm²</a:t>
            </a:r>
          </a:p>
          <a:p>
            <a:pPr marL="0" indent="0">
              <a:buNone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Calculate the force exerted by the ram.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257757"/>
              </p:ext>
            </p:extLst>
          </p:nvPr>
        </p:nvGraphicFramePr>
        <p:xfrm>
          <a:off x="971600" y="3573016"/>
          <a:ext cx="732848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Equation" r:id="rId3" imgW="444240" imgH="393480" progId="Equation.DSMT4">
                  <p:embed/>
                </p:oleObj>
              </mc:Choice>
              <mc:Fallback>
                <p:oleObj name="Equation" r:id="rId3" imgW="4442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573016"/>
                        <a:ext cx="732848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663747"/>
              </p:ext>
            </p:extLst>
          </p:nvPr>
        </p:nvGraphicFramePr>
        <p:xfrm>
          <a:off x="971600" y="4365104"/>
          <a:ext cx="1319906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5" imgW="698400" imgH="228600" progId="Equation.DSMT4">
                  <p:embed/>
                </p:oleObj>
              </mc:Choice>
              <mc:Fallback>
                <p:oleObj name="Equation" r:id="rId5" imgW="698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365104"/>
                        <a:ext cx="1319906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592796"/>
              </p:ext>
            </p:extLst>
          </p:nvPr>
        </p:nvGraphicFramePr>
        <p:xfrm>
          <a:off x="1259632" y="4941168"/>
          <a:ext cx="1998424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" name="Equation" r:id="rId7" imgW="1130040" imgH="203040" progId="Equation.DSMT4">
                  <p:embed/>
                </p:oleObj>
              </mc:Choice>
              <mc:Fallback>
                <p:oleObj name="Equation" r:id="rId7" imgW="1130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941168"/>
                        <a:ext cx="1998424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18744"/>
              </p:ext>
            </p:extLst>
          </p:nvPr>
        </p:nvGraphicFramePr>
        <p:xfrm>
          <a:off x="1259632" y="5517232"/>
          <a:ext cx="792088" cy="308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Equation" r:id="rId9" imgW="457200" imgH="177480" progId="Equation.DSMT4">
                  <p:embed/>
                </p:oleObj>
              </mc:Choice>
              <mc:Fallback>
                <p:oleObj name="Equation" r:id="rId9" imgW="457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5517232"/>
                        <a:ext cx="792088" cy="308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5576" y="3054799"/>
            <a:ext cx="728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at </a:t>
            </a:r>
            <a:r>
              <a:rPr lang="en-Z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cylinder = pressure at output cylinder:</a:t>
            </a:r>
            <a:endParaRPr lang="en-Z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9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Power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39552" y="2780928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600" b="0" dirty="0" smtClean="0"/>
              <a:t>Power is the rate at which work is done or energy is used.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3600" b="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3600" b="0" dirty="0" smtClean="0"/>
              <a:t>Power (</a:t>
            </a:r>
            <a:r>
              <a:rPr lang="en-ZA" sz="3600" b="0" i="1" dirty="0" smtClean="0"/>
              <a:t>P</a:t>
            </a:r>
            <a:r>
              <a:rPr lang="en-ZA" sz="3600" b="0" dirty="0" smtClean="0"/>
              <a:t>) is equal to the product of voltage and current, and is measured in watts (W).</a:t>
            </a:r>
            <a:endParaRPr lang="en-ZA" sz="3600" b="0" dirty="0"/>
          </a:p>
        </p:txBody>
      </p:sp>
    </p:spTree>
    <p:extLst>
      <p:ext uri="{BB962C8B-B14F-4D97-AF65-F5344CB8AC3E}">
        <p14:creationId xmlns:p14="http://schemas.microsoft.com/office/powerpoint/2010/main" val="13690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Power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85945" y="1556792"/>
            <a:ext cx="2966175" cy="1081862"/>
            <a:chOff x="1252708" y="1778333"/>
            <a:chExt cx="2966175" cy="1081862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252708" y="1778333"/>
              <a:ext cx="2966175" cy="10818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4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ZA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ZA" sz="4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</a:t>
              </a:r>
              <a:endParaRPr lang="en-ZA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75656" y="2134598"/>
              <a:ext cx="324036" cy="32403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85945" y="3181815"/>
            <a:ext cx="2966174" cy="1105672"/>
            <a:chOff x="4529072" y="1052736"/>
            <a:chExt cx="2966174" cy="11056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/>
                <p:cNvSpPr/>
                <p:nvPr/>
              </p:nvSpPr>
              <p:spPr>
                <a:xfrm>
                  <a:off x="4529072" y="1052736"/>
                  <a:ext cx="2966174" cy="1105672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ZA" sz="44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lang="en-ZA" sz="4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ZA" sz="44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0" i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ZA" sz="44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den>
                      </m:f>
                    </m:oMath>
                  </a14:m>
                  <a:endParaRPr lang="en-ZA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: Rounded Corners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9072" y="1052736"/>
                  <a:ext cx="2966174" cy="1105672"/>
                </a:xfrm>
                <a:prstGeom prst="roundRect">
                  <a:avLst/>
                </a:prstGeom>
                <a:blipFill rotWithShape="1">
                  <a:blip r:embed="rId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/>
            <p:cNvSpPr/>
            <p:nvPr/>
          </p:nvSpPr>
          <p:spPr>
            <a:xfrm>
              <a:off x="4752020" y="1462717"/>
              <a:ext cx="324036" cy="32403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85945" y="4830648"/>
            <a:ext cx="2966174" cy="1290814"/>
            <a:chOff x="4529073" y="2434825"/>
            <a:chExt cx="2966174" cy="11056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/>
                <p:cNvSpPr/>
                <p:nvPr/>
              </p:nvSpPr>
              <p:spPr>
                <a:xfrm>
                  <a:off x="4529073" y="2434825"/>
                  <a:ext cx="2966174" cy="1105671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ZA" sz="44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ZA" sz="4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ZA" sz="4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ZA" sz="44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0" i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0" i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den>
                      </m:f>
                    </m:oMath>
                  </a14:m>
                  <a:endParaRPr lang="en-ZA" sz="44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9073" y="2434825"/>
                  <a:ext cx="2966174" cy="1105671"/>
                </a:xfrm>
                <a:prstGeom prst="roundRect">
                  <a:avLst/>
                </a:prstGeom>
                <a:blipFill rotWithShape="1">
                  <a:blip r:embed="rId3"/>
                  <a:stretch>
                    <a:fillRect b="-514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/>
            <p:cNvSpPr/>
            <p:nvPr/>
          </p:nvSpPr>
          <p:spPr>
            <a:xfrm>
              <a:off x="4752020" y="2866873"/>
              <a:ext cx="324036" cy="32403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78301" y="273708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8301" y="439327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63847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Power</a:t>
            </a:r>
            <a:endParaRPr lang="en-ZA" sz="3600" b="0" i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755576" y="2473720"/>
            <a:ext cx="2966175" cy="2160240"/>
            <a:chOff x="539552" y="1196752"/>
            <a:chExt cx="2966175" cy="2160240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539552" y="1196752"/>
              <a:ext cx="2966175" cy="21602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</a:t>
              </a:r>
              <a:r>
                <a:rPr lang="en-ZA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ZA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I²R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55576" y="1412776"/>
              <a:ext cx="2592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 </a:t>
              </a:r>
              <a:r>
                <a:rPr lang="en-ZA" sz="2000" dirty="0"/>
                <a:t>substitute </a:t>
              </a:r>
              <a:r>
                <a:rPr lang="en-ZA" sz="2000" i="1" dirty="0"/>
                <a:t>V = IR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60032" y="2473720"/>
            <a:ext cx="2966175" cy="2160240"/>
            <a:chOff x="4529072" y="3874985"/>
            <a:chExt cx="2966175" cy="21602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: Rounded Corners 12"/>
                <p:cNvSpPr/>
                <p:nvPr/>
              </p:nvSpPr>
              <p:spPr>
                <a:xfrm>
                  <a:off x="4529072" y="3874985"/>
                  <a:ext cx="2966175" cy="216024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ZA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 </a:t>
                  </a:r>
                  <a:r>
                    <a:rPr lang="en-ZA" sz="3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  <a:r>
                    <a:rPr lang="en-ZA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ZA" sz="4000" i="1" dirty="0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ZA" sz="4000" i="1" dirty="0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ZA" sz="40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ZA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ZA" sz="40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a14:m>
                  <a:endParaRPr lang="en-ZA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: Rounded Corners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9072" y="3874985"/>
                  <a:ext cx="2966175" cy="2160240"/>
                </a:xfrm>
                <a:prstGeom prst="round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817104" y="3937701"/>
                  <a:ext cx="2448271" cy="533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2000" dirty="0"/>
                    <a:t> substitute </a:t>
                  </a:r>
                  <a:r>
                    <a:rPr lang="en-ZA" sz="2000" i="1" dirty="0"/>
                    <a:t>I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ZA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ZA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ZA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a14:m>
                  <a:endParaRPr lang="en-ZA" sz="20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7104" y="3937701"/>
                  <a:ext cx="2448271" cy="53399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49" b="-6818"/>
                  </a:stretch>
                </a:blipFill>
              </p:spPr>
              <p:txBody>
                <a:bodyPr/>
                <a:lstStyle/>
                <a:p>
                  <a:r>
                    <a:rPr lang="af-Z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251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26653</TotalTime>
  <Words>2085</Words>
  <Application>Microsoft Office PowerPoint</Application>
  <PresentationFormat>On-screen Show (4:3)</PresentationFormat>
  <Paragraphs>298</Paragraphs>
  <Slides>63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NCV template with logos</vt:lpstr>
      <vt:lpstr>Custom Design</vt:lpstr>
      <vt:lpstr>Equation</vt:lpstr>
      <vt:lpstr>PowerPoint Presentation</vt:lpstr>
      <vt:lpstr>Engineering Systems </vt:lpstr>
      <vt:lpstr>Basic calculations on engineering systems</vt:lpstr>
      <vt:lpstr>Resistance, power, energy and efficiency</vt:lpstr>
      <vt:lpstr>Resistance</vt:lpstr>
      <vt:lpstr>Ohm’s Law</vt:lpstr>
      <vt:lpstr>Power</vt:lpstr>
      <vt:lpstr>Power</vt:lpstr>
      <vt:lpstr>Power</vt:lpstr>
      <vt:lpstr>Energy</vt:lpstr>
      <vt:lpstr>Energy</vt:lpstr>
      <vt:lpstr>Efficiency</vt:lpstr>
      <vt:lpstr>Efficiency</vt:lpstr>
      <vt:lpstr>Resistance in series, parallel and series-parallel</vt:lpstr>
      <vt:lpstr>Series circuits</vt:lpstr>
      <vt:lpstr>Series circuits</vt:lpstr>
      <vt:lpstr>Parallel circuits</vt:lpstr>
      <vt:lpstr>Parallel circuits</vt:lpstr>
      <vt:lpstr>Series parallel circuits</vt:lpstr>
      <vt:lpstr>Mass, weight, force, work done, power and torque</vt:lpstr>
      <vt:lpstr>Mass</vt:lpstr>
      <vt:lpstr>Mass</vt:lpstr>
      <vt:lpstr>Weight</vt:lpstr>
      <vt:lpstr>Weight</vt:lpstr>
      <vt:lpstr>VIDEO: Weight and mass</vt:lpstr>
      <vt:lpstr>Force</vt:lpstr>
      <vt:lpstr>Force</vt:lpstr>
      <vt:lpstr>Work done</vt:lpstr>
      <vt:lpstr>Work done</vt:lpstr>
      <vt:lpstr>Power</vt:lpstr>
      <vt:lpstr>Power</vt:lpstr>
      <vt:lpstr>Torque</vt:lpstr>
      <vt:lpstr>Torque</vt:lpstr>
      <vt:lpstr>Speed, velocity and acceleration</vt:lpstr>
      <vt:lpstr>Speed</vt:lpstr>
      <vt:lpstr>Speed</vt:lpstr>
      <vt:lpstr>Velocity</vt:lpstr>
      <vt:lpstr>Velocity</vt:lpstr>
      <vt:lpstr>VIDEO: Speed and velocity</vt:lpstr>
      <vt:lpstr>Acceleration</vt:lpstr>
      <vt:lpstr>Acceleration</vt:lpstr>
      <vt:lpstr>Calculations for gear trains</vt:lpstr>
      <vt:lpstr>Speed at which a gear rotates</vt:lpstr>
      <vt:lpstr>Speed at which a gear rotates</vt:lpstr>
      <vt:lpstr>Speed at which a gear rotates</vt:lpstr>
      <vt:lpstr>Velocity ratio (gear ratio)</vt:lpstr>
      <vt:lpstr>Calculations for hydraulic and pneumatic systems</vt:lpstr>
      <vt:lpstr>Pressure</vt:lpstr>
      <vt:lpstr>Pressure</vt:lpstr>
      <vt:lpstr>Summative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306</cp:revision>
  <dcterms:created xsi:type="dcterms:W3CDTF">2016-06-09T09:26:44Z</dcterms:created>
  <dcterms:modified xsi:type="dcterms:W3CDTF">2016-12-15T08:48:57Z</dcterms:modified>
</cp:coreProperties>
</file>